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0160000" cy="7620000"/>
  <p:notesSz cx="7620000" cy="10160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784" y="-112"/>
      </p:cViewPr>
      <p:guideLst>
        <p:guide orient="horz" pos="2400"/>
        <p:guide pos="32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762000" y="4826000"/>
            <a:ext cx="6096000" cy="45720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554082765"/>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Shape 25"/>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 name="Shape 26"/>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1" name="Shape 181"/>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5" name="Shape 20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4" name="Shape 214"/>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7" name="Shape 247"/>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 name="Shape 40"/>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 name="Shape 4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6"/>
        <p:cNvGrpSpPr/>
        <p:nvPr/>
      </p:nvGrpSpPr>
      <p:grpSpPr>
        <a:xfrm>
          <a:off x="0" y="0"/>
          <a:ext cx="0" cy="0"/>
          <a:chOff x="0" y="0"/>
          <a:chExt cx="0" cy="0"/>
        </a:xfrm>
      </p:grpSpPr>
      <p:sp>
        <p:nvSpPr>
          <p:cNvPr id="7" name="Shape 7"/>
          <p:cNvSpPr txBox="1">
            <a:spLocks noGrp="1"/>
          </p:cNvSpPr>
          <p:nvPr>
            <p:ph type="ctrTitle"/>
          </p:nvPr>
        </p:nvSpPr>
        <p:spPr>
          <a:xfrm>
            <a:off x="914400" y="3048000"/>
            <a:ext cx="8331200" cy="1219199"/>
          </a:xfrm>
          <a:prstGeom prst="rect">
            <a:avLst/>
          </a:prstGeom>
        </p:spPr>
        <p:txBody>
          <a:bodyPr lIns="91425" tIns="91425" rIns="91425" bIns="91425" anchor="t" anchorCtr="0"/>
          <a:lstStyle>
            <a:lvl1pPr algn="ctr">
              <a:buSzPct val="100000"/>
              <a:defRPr sz="4800"/>
            </a:lvl1pPr>
            <a:lvl2pPr algn="ctr">
              <a:buSzPct val="100000"/>
              <a:defRPr sz="4800"/>
            </a:lvl2pPr>
            <a:lvl3pPr algn="ctr">
              <a:buSzPct val="100000"/>
              <a:defRPr sz="4800"/>
            </a:lvl3pPr>
            <a:lvl4pPr algn="ctr">
              <a:buSzPct val="100000"/>
              <a:defRPr sz="4800"/>
            </a:lvl4pPr>
            <a:lvl5pPr algn="ctr">
              <a:buSzPct val="100000"/>
              <a:defRPr sz="4800"/>
            </a:lvl5pPr>
            <a:lvl6pPr algn="ctr">
              <a:buSzPct val="100000"/>
              <a:defRPr sz="4800"/>
            </a:lvl6pPr>
            <a:lvl7pPr algn="ctr">
              <a:buSzPct val="100000"/>
              <a:defRPr sz="4800"/>
            </a:lvl7pPr>
            <a:lvl8pPr algn="ctr">
              <a:buSzPct val="100000"/>
              <a:defRPr sz="4800"/>
            </a:lvl8pPr>
            <a:lvl9pPr algn="ctr">
              <a:buSzPct val="100000"/>
              <a:defRPr sz="4800"/>
            </a:lvl9pPr>
          </a:lstStyle>
          <a:p>
            <a:endParaRPr/>
          </a:p>
        </p:txBody>
      </p:sp>
      <p:sp>
        <p:nvSpPr>
          <p:cNvPr id="8" name="Shape 8"/>
          <p:cNvSpPr txBox="1">
            <a:spLocks noGrp="1"/>
          </p:cNvSpPr>
          <p:nvPr>
            <p:ph type="subTitle" idx="1"/>
          </p:nvPr>
        </p:nvSpPr>
        <p:spPr>
          <a:xfrm>
            <a:off x="1828800" y="4572000"/>
            <a:ext cx="6502399" cy="914400"/>
          </a:xfrm>
          <a:prstGeom prst="rect">
            <a:avLst/>
          </a:prstGeom>
        </p:spPr>
        <p:txBody>
          <a:bodyPr lIns="91425" tIns="91425" rIns="91425" bIns="91425" anchor="t" anchorCtr="0"/>
          <a:lstStyle>
            <a:lvl1pPr algn="ctr">
              <a:buSzPct val="100000"/>
              <a:defRPr sz="3200"/>
            </a:lvl1pPr>
            <a:lvl2pPr algn="ctr">
              <a:buSzPct val="100000"/>
              <a:defRPr sz="3200"/>
            </a:lvl2pPr>
            <a:lvl3pPr algn="ctr">
              <a:buSzPct val="100000"/>
              <a:defRPr sz="3200"/>
            </a:lvl3pPr>
            <a:lvl4pPr algn="ctr">
              <a:buSzPct val="100000"/>
              <a:defRPr sz="3200"/>
            </a:lvl4pPr>
            <a:lvl5pPr algn="ctr">
              <a:buSzPct val="100000"/>
              <a:defRPr sz="3200"/>
            </a:lvl5pPr>
            <a:lvl6pPr algn="ctr">
              <a:buSzPct val="100000"/>
              <a:defRPr sz="3200"/>
            </a:lvl6pPr>
            <a:lvl7pPr algn="ctr">
              <a:buSzPct val="100000"/>
              <a:defRPr sz="3200"/>
            </a:lvl7pPr>
            <a:lvl8pPr algn="ctr">
              <a:buSzPct val="100000"/>
              <a:defRPr sz="3200"/>
            </a:lvl8pPr>
            <a:lvl9pPr algn="ctr">
              <a:buSzPct val="100000"/>
              <a:defRPr sz="32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x" type="tx">
  <p:cSld name="TITLE_AND_BODY">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304800" y="304800"/>
            <a:ext cx="9550400" cy="914400"/>
          </a:xfrm>
          <a:prstGeom prst="rect">
            <a:avLst/>
          </a:prstGeom>
        </p:spPr>
        <p:txBody>
          <a:bodyPr lIns="91425" tIns="91425" rIns="91425" bIns="91425" anchor="t" anchorCtr="0"/>
          <a:lstStyle>
            <a:lvl1pPr>
              <a:buSzPct val="99224"/>
              <a:defRPr sz="4266"/>
            </a:lvl1pPr>
            <a:lvl2pPr>
              <a:buSzPct val="99224"/>
              <a:defRPr sz="4266"/>
            </a:lvl2pPr>
            <a:lvl3pPr>
              <a:buSzPct val="99224"/>
              <a:defRPr sz="4266"/>
            </a:lvl3pPr>
            <a:lvl4pPr>
              <a:buSzPct val="99224"/>
              <a:defRPr sz="4266"/>
            </a:lvl4pPr>
            <a:lvl5pPr>
              <a:buSzPct val="99224"/>
              <a:defRPr sz="4266"/>
            </a:lvl5pPr>
            <a:lvl6pPr>
              <a:buSzPct val="99224"/>
              <a:defRPr sz="4266"/>
            </a:lvl6pPr>
            <a:lvl7pPr>
              <a:buSzPct val="99224"/>
              <a:defRPr sz="4266"/>
            </a:lvl7pPr>
            <a:lvl8pPr>
              <a:buSzPct val="99224"/>
              <a:defRPr sz="4266"/>
            </a:lvl8pPr>
            <a:lvl9pPr>
              <a:buSzPct val="99224"/>
              <a:defRPr sz="4266"/>
            </a:lvl9pPr>
          </a:lstStyle>
          <a:p>
            <a:endParaRPr/>
          </a:p>
        </p:txBody>
      </p:sp>
      <p:sp>
        <p:nvSpPr>
          <p:cNvPr id="11" name="Shape 11"/>
          <p:cNvSpPr txBox="1">
            <a:spLocks noGrp="1"/>
          </p:cNvSpPr>
          <p:nvPr>
            <p:ph type="body" idx="1"/>
          </p:nvPr>
        </p:nvSpPr>
        <p:spPr>
          <a:xfrm>
            <a:off x="304800" y="1828800"/>
            <a:ext cx="9550400" cy="5486399"/>
          </a:xfrm>
          <a:prstGeom prst="rect">
            <a:avLst/>
          </a:prstGeom>
        </p:spPr>
        <p:txBody>
          <a:bodyPr lIns="91425" tIns="91425" rIns="91425" bIns="91425" anchor="t" anchorCtr="0"/>
          <a:lstStyle>
            <a:lvl1pPr>
              <a:buSzPct val="98765"/>
              <a:defRPr sz="2666"/>
            </a:lvl1pPr>
            <a:lvl2pPr>
              <a:buSzPct val="98765"/>
              <a:defRPr sz="2666"/>
            </a:lvl2pPr>
            <a:lvl3pPr>
              <a:buSzPct val="98765"/>
              <a:defRPr sz="2666"/>
            </a:lvl3pPr>
            <a:lvl4pPr>
              <a:buSzPct val="98765"/>
              <a:defRPr sz="2666"/>
            </a:lvl4pPr>
            <a:lvl5pPr>
              <a:buSzPct val="98765"/>
              <a:defRPr sz="2666"/>
            </a:lvl5pPr>
            <a:lvl6pPr>
              <a:buSzPct val="98765"/>
              <a:defRPr sz="2666"/>
            </a:lvl6pPr>
            <a:lvl7pPr>
              <a:buSzPct val="98765"/>
              <a:defRPr sz="2666"/>
            </a:lvl7pPr>
            <a:lvl8pPr>
              <a:buSzPct val="98765"/>
              <a:defRPr sz="2666"/>
            </a:lvl8pPr>
            <a:lvl9pPr>
              <a:buSzPct val="98765"/>
              <a:defRPr sz="2666"/>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ColTx" type="twoColTx">
  <p:cSld name="TITLE_AND_TWO_COLUMNS">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04800" y="304800"/>
            <a:ext cx="9550400" cy="914400"/>
          </a:xfrm>
          <a:prstGeom prst="rect">
            <a:avLst/>
          </a:prstGeom>
        </p:spPr>
        <p:txBody>
          <a:bodyPr lIns="91425" tIns="91425" rIns="91425" bIns="91425" anchor="t" anchorCtr="0"/>
          <a:lstStyle>
            <a:lvl1pPr>
              <a:buSzPct val="99224"/>
              <a:defRPr sz="4266"/>
            </a:lvl1pPr>
            <a:lvl2pPr>
              <a:buSzPct val="99224"/>
              <a:defRPr sz="4266"/>
            </a:lvl2pPr>
            <a:lvl3pPr>
              <a:buSzPct val="99224"/>
              <a:defRPr sz="4266"/>
            </a:lvl3pPr>
            <a:lvl4pPr>
              <a:buSzPct val="99224"/>
              <a:defRPr sz="4266"/>
            </a:lvl4pPr>
            <a:lvl5pPr>
              <a:buSzPct val="99224"/>
              <a:defRPr sz="4266"/>
            </a:lvl5pPr>
            <a:lvl6pPr>
              <a:buSzPct val="99224"/>
              <a:defRPr sz="4266"/>
            </a:lvl6pPr>
            <a:lvl7pPr>
              <a:buSzPct val="99224"/>
              <a:defRPr sz="4266"/>
            </a:lvl7pPr>
            <a:lvl8pPr>
              <a:buSzPct val="99224"/>
              <a:defRPr sz="4266"/>
            </a:lvl8pPr>
            <a:lvl9pPr>
              <a:buSzPct val="99224"/>
              <a:defRPr sz="4266"/>
            </a:lvl9pPr>
          </a:lstStyle>
          <a:p>
            <a:endParaRPr/>
          </a:p>
        </p:txBody>
      </p:sp>
      <p:sp>
        <p:nvSpPr>
          <p:cNvPr id="14" name="Shape 14"/>
          <p:cNvSpPr txBox="1">
            <a:spLocks noGrp="1"/>
          </p:cNvSpPr>
          <p:nvPr>
            <p:ph type="body" idx="1"/>
          </p:nvPr>
        </p:nvSpPr>
        <p:spPr>
          <a:xfrm>
            <a:off x="304800" y="1828800"/>
            <a:ext cx="4470399" cy="5486399"/>
          </a:xfrm>
          <a:prstGeom prst="rect">
            <a:avLst/>
          </a:prstGeom>
        </p:spPr>
        <p:txBody>
          <a:bodyPr lIns="91425" tIns="91425" rIns="91425" bIns="91425" anchor="t" anchorCtr="0"/>
          <a:lstStyle>
            <a:lvl1pPr>
              <a:buSzPct val="98765"/>
              <a:defRPr sz="2666"/>
            </a:lvl1pPr>
            <a:lvl2pPr>
              <a:buSzPct val="98765"/>
              <a:defRPr sz="2666"/>
            </a:lvl2pPr>
            <a:lvl3pPr>
              <a:buSzPct val="98765"/>
              <a:defRPr sz="2666"/>
            </a:lvl3pPr>
            <a:lvl4pPr>
              <a:buSzPct val="98765"/>
              <a:defRPr sz="2666"/>
            </a:lvl4pPr>
            <a:lvl5pPr>
              <a:buSzPct val="98765"/>
              <a:defRPr sz="2666"/>
            </a:lvl5pPr>
            <a:lvl6pPr>
              <a:buSzPct val="98765"/>
              <a:defRPr sz="2666"/>
            </a:lvl6pPr>
            <a:lvl7pPr>
              <a:buSzPct val="98765"/>
              <a:defRPr sz="2666"/>
            </a:lvl7pPr>
            <a:lvl8pPr>
              <a:buSzPct val="98765"/>
              <a:defRPr sz="2666"/>
            </a:lvl8pPr>
            <a:lvl9pPr>
              <a:buSzPct val="98765"/>
              <a:defRPr sz="2666"/>
            </a:lvl9pPr>
          </a:lstStyle>
          <a:p>
            <a:endParaRPr/>
          </a:p>
        </p:txBody>
      </p:sp>
      <p:sp>
        <p:nvSpPr>
          <p:cNvPr id="15" name="Shape 15"/>
          <p:cNvSpPr txBox="1">
            <a:spLocks noGrp="1"/>
          </p:cNvSpPr>
          <p:nvPr>
            <p:ph type="body" idx="2"/>
          </p:nvPr>
        </p:nvSpPr>
        <p:spPr>
          <a:xfrm>
            <a:off x="5384800" y="1828800"/>
            <a:ext cx="4470399" cy="5486399"/>
          </a:xfrm>
          <a:prstGeom prst="rect">
            <a:avLst/>
          </a:prstGeom>
        </p:spPr>
        <p:txBody>
          <a:bodyPr lIns="91425" tIns="91425" rIns="91425" bIns="91425" anchor="t" anchorCtr="0"/>
          <a:lstStyle>
            <a:lvl1pPr>
              <a:buSzPct val="98765"/>
              <a:defRPr sz="2666"/>
            </a:lvl1pPr>
            <a:lvl2pPr>
              <a:buSzPct val="98765"/>
              <a:defRPr sz="2666"/>
            </a:lvl2pPr>
            <a:lvl3pPr>
              <a:buSzPct val="98765"/>
              <a:defRPr sz="2666"/>
            </a:lvl3pPr>
            <a:lvl4pPr>
              <a:buSzPct val="98765"/>
              <a:defRPr sz="2666"/>
            </a:lvl4pPr>
            <a:lvl5pPr>
              <a:buSzPct val="98765"/>
              <a:defRPr sz="2666"/>
            </a:lvl5pPr>
            <a:lvl6pPr>
              <a:buSzPct val="98765"/>
              <a:defRPr sz="2666"/>
            </a:lvl6pPr>
            <a:lvl7pPr>
              <a:buSzPct val="98765"/>
              <a:defRPr sz="2666"/>
            </a:lvl7pPr>
            <a:lvl8pPr>
              <a:buSzPct val="98765"/>
              <a:defRPr sz="2666"/>
            </a:lvl8pPr>
            <a:lvl9pPr>
              <a:buSzPct val="98765"/>
              <a:defRPr sz="2666"/>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6"/>
        <p:cNvGrpSpPr/>
        <p:nvPr/>
      </p:nvGrpSpPr>
      <p:grpSpPr>
        <a:xfrm>
          <a:off x="0" y="0"/>
          <a:ext cx="0" cy="0"/>
          <a:chOff x="0" y="0"/>
          <a:chExt cx="0" cy="0"/>
        </a:xfrm>
      </p:grpSpPr>
      <p:sp>
        <p:nvSpPr>
          <p:cNvPr id="17" name="Shape 17"/>
          <p:cNvSpPr txBox="1">
            <a:spLocks noGrp="1"/>
          </p:cNvSpPr>
          <p:nvPr>
            <p:ph type="body" idx="1"/>
          </p:nvPr>
        </p:nvSpPr>
        <p:spPr>
          <a:xfrm>
            <a:off x="304800" y="6705600"/>
            <a:ext cx="9550400" cy="609599"/>
          </a:xfrm>
          <a:prstGeom prst="rect">
            <a:avLst/>
          </a:prstGeom>
        </p:spPr>
        <p:txBody>
          <a:bodyPr lIns="91425" tIns="91425" rIns="91425" bIns="91425" anchor="t" anchorCtr="0"/>
          <a:lstStyle>
            <a:lvl1pPr algn="ctr">
              <a:buSzPct val="100000"/>
              <a:defRPr sz="3200"/>
            </a:lvl1pPr>
            <a:lvl2pPr algn="ctr">
              <a:buSzPct val="100000"/>
              <a:defRPr sz="3200"/>
            </a:lvl2pPr>
            <a:lvl3pPr algn="ctr">
              <a:buSzPct val="100000"/>
              <a:defRPr sz="3200"/>
            </a:lvl3pPr>
            <a:lvl4pPr algn="ctr">
              <a:buSzPct val="100000"/>
              <a:defRPr sz="3200"/>
            </a:lvl4pPr>
            <a:lvl5pPr algn="ctr">
              <a:buSzPct val="100000"/>
              <a:defRPr sz="3200"/>
            </a:lvl5pPr>
            <a:lvl6pPr algn="ctr">
              <a:buSzPct val="100000"/>
              <a:defRPr sz="3200"/>
            </a:lvl6pPr>
            <a:lvl7pPr algn="ctr">
              <a:buSzPct val="100000"/>
              <a:defRPr sz="3200"/>
            </a:lvl7pPr>
            <a:lvl8pPr algn="ctr">
              <a:buSzPct val="100000"/>
              <a:defRPr sz="3200"/>
            </a:lvl8pPr>
            <a:lvl9pPr algn="ctr">
              <a:buSzPct val="100000"/>
              <a:defRPr sz="32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creativecommons.org/licenses/by-nc-sa/3.0/" TargetMode="External"/><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kevinmclaughlin.wordpress.com/" TargetMode="External"/><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www.mrwarner.com/" TargetMode="External"/><Relationship Id="rId5" Type="http://schemas.openxmlformats.org/officeDocument/2006/relationships/image" Target="../media/image10.jpg"/><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voicethread.com/share/208243/" TargetMode="External"/><Relationship Id="rId5" Type="http://schemas.openxmlformats.org/officeDocument/2006/relationships/hyperlink" Target="http://dougbelshaw.com/blog" TargetMode="External"/><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3.jp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voicethread.com/%23u354446.b480040.i2556782" TargetMode="External"/><Relationship Id="rId5" Type="http://schemas.openxmlformats.org/officeDocument/2006/relationships/hyperlink" Target="mailto:plnaugle@gmail.com" TargetMode="External"/><Relationship Id="rId6" Type="http://schemas.openxmlformats.org/officeDocument/2006/relationships/image" Target="../media/image14.jp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teachingsagittarian.edublogs.org/2009/03/15/voicethread-as-a-digital-portfolio/" TargetMode="External"/><Relationship Id="rId5" Type="http://schemas.openxmlformats.org/officeDocument/2006/relationships/image" Target="../media/image15.jp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6.jpg"/><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7.jpg"/><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8.jpg"/><Relationship Id="rId5" Type="http://schemas.openxmlformats.org/officeDocument/2006/relationships/hyperlink" Target="http://ed.voicethread.com/share/506227/" TargetMode="External"/><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9.jpg"/><Relationship Id="rId5" Type="http://schemas.openxmlformats.org/officeDocument/2006/relationships/hyperlink" Target="http://voicethread.com/share/118702/" TargetMode="External"/><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voicethread.com/%23u205451.b385249.i2032533" TargetMode="External"/><Relationship Id="rId5" Type="http://schemas.openxmlformats.org/officeDocument/2006/relationships/hyperlink" Target="http://twitter.com/moodlefairy" TargetMode="External"/><Relationship Id="rId6" Type="http://schemas.openxmlformats.org/officeDocument/2006/relationships/image" Target="../media/image3.jp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0.jpg"/><Relationship Id="rId5" Type="http://schemas.openxmlformats.org/officeDocument/2006/relationships/hyperlink" Target="http://voicethread.com/share/118753/" TargetMode="External"/><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1.jpg"/><Relationship Id="rId5" Type="http://schemas.openxmlformats.org/officeDocument/2006/relationships/hyperlink" Target="http://voicethread.com/share/222931/" TargetMode="External"/><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voicethread.com/share/210662/" TargetMode="External"/><Relationship Id="rId5" Type="http://schemas.openxmlformats.org/officeDocument/2006/relationships/image" Target="../media/image22.jpg"/><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nces.ed.gov/nceskids/createagraph/" TargetMode="External"/><Relationship Id="rId5" Type="http://schemas.openxmlformats.org/officeDocument/2006/relationships/hyperlink" Target="http://voicethread.com/share/1264128/" TargetMode="External"/><Relationship Id="rId6" Type="http://schemas.openxmlformats.org/officeDocument/2006/relationships/image" Target="../media/image23.jpg"/><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4.png"/><Relationship Id="rId5" Type="http://schemas.openxmlformats.org/officeDocument/2006/relationships/hyperlink" Target="http://voicethread.com/share/586604/" TargetMode="External"/><Relationship Id="rId6" Type="http://schemas.openxmlformats.org/officeDocument/2006/relationships/hyperlink" Target="http://twitter.com/allanahk" TargetMode="External"/><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voicethread.com/?%23u287989.b731558.i3869587" TargetMode="External"/><Relationship Id="rId5" Type="http://schemas.openxmlformats.org/officeDocument/2006/relationships/image" Target="../media/image25.jpg"/><Relationship Id="rId6" Type="http://schemas.openxmlformats.org/officeDocument/2006/relationships/hyperlink" Target="http://www.twitter.com/Gege1979" TargetMode="External"/><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voicethread.com/share/2039358/" TargetMode="External"/><Relationship Id="rId5" Type="http://schemas.openxmlformats.org/officeDocument/2006/relationships/image" Target="../media/image26.png"/><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mailto:thomasgeorgebarrett@gmail.com" TargetMode="External"/><Relationship Id="rId5" Type="http://schemas.openxmlformats.org/officeDocument/2006/relationships/hyperlink" Target="http://twitter.com/tombarrett" TargetMode="External"/><Relationship Id="rId6" Type="http://schemas.openxmlformats.org/officeDocument/2006/relationships/hyperlink" Target="http://edte.ch" TargetMode="External"/><Relationship Id="rId7" Type="http://schemas.openxmlformats.org/officeDocument/2006/relationships/image" Target="../media/image27.jpg"/><Relationship Id="rId8" Type="http://schemas.openxmlformats.org/officeDocument/2006/relationships/hyperlink" Target="http://www.flickr.com/photos/33128961@N00/142455033" TargetMode="External"/><Relationship Id="rId9" Type="http://schemas.openxmlformats.org/officeDocument/2006/relationships/hyperlink" Target="http://edte.ch/blog/?page_id=424" TargetMode="External"/><Relationship Id="rId10" Type="http://schemas.openxmlformats.org/officeDocument/2006/relationships/hyperlink" Target="http://edte.ch/blog/?p=555" TargetMode="External"/><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5.jp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jp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jpg"/><Relationship Id="rId5" Type="http://schemas.openxmlformats.org/officeDocument/2006/relationships/hyperlink" Target="http://newsfilm.bufvc.ac.uk/" TargetMode="External"/><Relationship Id="rId6" Type="http://schemas.openxmlformats.org/officeDocument/2006/relationships/hyperlink" Target="http://twitter.com/theokk" TargetMode="External"/><Relationship Id="rId7" Type="http://schemas.openxmlformats.org/officeDocument/2006/relationships/hyperlink" Target="http://theok.typepad.com/digital_signposts/" TargetMode="External"/><Relationship Id="rId8" Type="http://schemas.openxmlformats.org/officeDocument/2006/relationships/hyperlink" Target="file://localhost/" TargetMode="External"/><Relationship Id="rId9" Type="http://schemas.openxmlformats.org/officeDocument/2006/relationships/hyperlink" Target="http://voicethread.com/%23u578.b161763.i863134" TargetMode="External"/><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kevinmclaughlin.wordpress.com/" TargetMode="External"/><Relationship Id="rId5" Type="http://schemas.openxmlformats.org/officeDocument/2006/relationships/hyperlink" Target="http://voicethread.com/share/515481/" TargetMode="External"/><Relationship Id="rId6" Type="http://schemas.openxmlformats.org/officeDocument/2006/relationships/image" Target="../media/image9.jp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8"/>
        <p:cNvGrpSpPr/>
        <p:nvPr/>
      </p:nvGrpSpPr>
      <p:grpSpPr>
        <a:xfrm>
          <a:off x="0" y="0"/>
          <a:ext cx="0" cy="0"/>
          <a:chOff x="0" y="0"/>
          <a:chExt cx="0" cy="0"/>
        </a:xfrm>
      </p:grpSpPr>
      <p:sp>
        <p:nvSpPr>
          <p:cNvPr id="19" name="Shape 19"/>
          <p:cNvSpPr/>
          <p:nvPr/>
        </p:nvSpPr>
        <p:spPr>
          <a:xfrm>
            <a:off x="3765550" y="4171950"/>
            <a:ext cx="2540000" cy="1904999"/>
          </a:xfrm>
          <a:custGeom>
            <a:avLst/>
            <a:gdLst/>
            <a:ahLst/>
            <a:cxnLst/>
            <a:rect l="0" t="0" r="0" b="0"/>
            <a:pathLst>
              <a:path w="21600" h="21600" extrusionOk="0">
                <a:moveTo>
                  <a:pt x="21600" y="8628"/>
                </a:moveTo>
                <a:cubicBezTo>
                  <a:pt x="21600" y="3863"/>
                  <a:pt x="16763" y="0"/>
                  <a:pt x="10799" y="0"/>
                </a:cubicBezTo>
                <a:cubicBezTo>
                  <a:pt x="4833" y="0"/>
                  <a:pt x="0" y="3863"/>
                  <a:pt x="0" y="8628"/>
                </a:cubicBezTo>
                <a:cubicBezTo>
                  <a:pt x="0" y="12311"/>
                  <a:pt x="2883" y="15453"/>
                  <a:pt x="6947" y="16693"/>
                </a:cubicBezTo>
                <a:cubicBezTo>
                  <a:pt x="7371" y="16821"/>
                  <a:pt x="7356" y="19211"/>
                  <a:pt x="5803" y="21600"/>
                </a:cubicBezTo>
                <a:cubicBezTo>
                  <a:pt x="8571" y="20513"/>
                  <a:pt x="9126" y="17161"/>
                  <a:pt x="9574" y="17203"/>
                </a:cubicBezTo>
                <a:cubicBezTo>
                  <a:pt x="9976" y="17238"/>
                  <a:pt x="10384" y="17257"/>
                  <a:pt x="10799" y="17257"/>
                </a:cubicBezTo>
                <a:cubicBezTo>
                  <a:pt x="16763" y="17257"/>
                  <a:pt x="21600" y="13394"/>
                  <a:pt x="21600" y="8628"/>
                </a:cubicBezTo>
                <a:close/>
              </a:path>
            </a:pathLst>
          </a:custGeom>
          <a:solidFill>
            <a:srgbClr val="FFFFFF"/>
          </a:solidFill>
          <a:ln w="12700" cap="flat">
            <a:solidFill>
              <a:srgbClr val="000000"/>
            </a:solidFill>
            <a:prstDash val="solid"/>
            <a:round/>
            <a:headEnd type="none" w="med" len="med"/>
            <a:tailEnd type="none" w="med" len="med"/>
          </a:ln>
        </p:spPr>
      </p:sp>
      <p:sp>
        <p:nvSpPr>
          <p:cNvPr id="20" name="Shape 20"/>
          <p:cNvSpPr txBox="1">
            <a:spLocks noGrp="1"/>
          </p:cNvSpPr>
          <p:nvPr>
            <p:ph type="ctrTitle"/>
          </p:nvPr>
        </p:nvSpPr>
        <p:spPr>
          <a:xfrm>
            <a:off x="828175" y="1448900"/>
            <a:ext cx="8592975" cy="2677600"/>
          </a:xfrm>
          <a:prstGeom prst="rect">
            <a:avLst/>
          </a:prstGeom>
        </p:spPr>
        <p:txBody>
          <a:bodyPr lIns="38100" tIns="38100" rIns="38100" bIns="38100" anchor="t" anchorCtr="0">
            <a:noAutofit/>
          </a:bodyPr>
          <a:lstStyle/>
          <a:p>
            <a:pPr algn="ctr" rtl="0">
              <a:lnSpc>
                <a:spcPct val="100000"/>
              </a:lnSpc>
              <a:buNone/>
            </a:pPr>
            <a:r>
              <a:rPr lang="en-US" sz="5328">
                <a:solidFill>
                  <a:srgbClr val="F3F3F3"/>
                </a:solidFill>
                <a:latin typeface="Arial"/>
                <a:ea typeface="Arial"/>
                <a:cs typeface="Arial"/>
                <a:sym typeface="Arial"/>
              </a:rPr>
              <a:t>26 Interesting Ways</a:t>
            </a:r>
            <a:r>
              <a:rPr lang="en-US" sz="5328">
                <a:solidFill>
                  <a:srgbClr val="3D85C6"/>
                </a:solidFill>
                <a:latin typeface="Arial"/>
                <a:ea typeface="Arial"/>
                <a:cs typeface="Arial"/>
                <a:sym typeface="Arial"/>
              </a:rPr>
              <a:t>*</a:t>
            </a:r>
            <a:r>
              <a:rPr lang="en-US" sz="5328">
                <a:solidFill>
                  <a:srgbClr val="F3F3F3"/>
                </a:solidFill>
                <a:latin typeface="Arial"/>
                <a:ea typeface="Arial"/>
                <a:cs typeface="Arial"/>
                <a:sym typeface="Arial"/>
              </a:rPr>
              <a:t> to use Voicethread in the Classroom</a:t>
            </a:r>
          </a:p>
        </p:txBody>
      </p:sp>
      <p:sp>
        <p:nvSpPr>
          <p:cNvPr id="21" name="Shape 21"/>
          <p:cNvSpPr txBox="1">
            <a:spLocks noGrp="1"/>
          </p:cNvSpPr>
          <p:nvPr>
            <p:ph type="subTitle" idx="1"/>
          </p:nvPr>
        </p:nvSpPr>
        <p:spPr>
          <a:xfrm>
            <a:off x="1800500" y="4689225"/>
            <a:ext cx="6578025" cy="976875"/>
          </a:xfrm>
          <a:prstGeom prst="rect">
            <a:avLst/>
          </a:prstGeom>
        </p:spPr>
        <p:txBody>
          <a:bodyPr lIns="38100" tIns="38100" rIns="38100" bIns="38100" anchor="t" anchorCtr="0">
            <a:noAutofit/>
          </a:bodyPr>
          <a:lstStyle/>
          <a:p>
            <a:pPr algn="ctr" rtl="0">
              <a:lnSpc>
                <a:spcPct val="100000"/>
              </a:lnSpc>
              <a:buNone/>
            </a:pPr>
            <a:r>
              <a:rPr lang="en-US" sz="3200">
                <a:solidFill>
                  <a:srgbClr val="3D85C6"/>
                </a:solidFill>
                <a:latin typeface="Arial"/>
                <a:ea typeface="Arial"/>
                <a:cs typeface="Arial"/>
                <a:sym typeface="Arial"/>
              </a:rPr>
              <a:t>*and tips</a:t>
            </a:r>
          </a:p>
        </p:txBody>
      </p:sp>
      <p:sp>
        <p:nvSpPr>
          <p:cNvPr id="22" name="Shape 22"/>
          <p:cNvSpPr txBox="1"/>
          <p:nvPr/>
        </p:nvSpPr>
        <p:spPr>
          <a:xfrm>
            <a:off x="185750" y="6719300"/>
            <a:ext cx="7949174" cy="899075"/>
          </a:xfrm>
          <a:prstGeom prst="rect">
            <a:avLst/>
          </a:prstGeom>
        </p:spPr>
        <p:txBody>
          <a:bodyPr lIns="38100" tIns="38100" rIns="38100" bIns="38100" anchor="t" anchorCtr="0">
            <a:noAutofit/>
          </a:bodyPr>
          <a:lstStyle/>
          <a:p>
            <a:pPr rtl="0">
              <a:lnSpc>
                <a:spcPct val="100000"/>
              </a:lnSpc>
              <a:buNone/>
            </a:pPr>
            <a:r>
              <a:rPr lang="en-US" sz="2133">
                <a:solidFill>
                  <a:srgbClr val="9FC5E8"/>
                </a:solidFill>
                <a:latin typeface="Tahoma"/>
                <a:ea typeface="Tahoma"/>
                <a:cs typeface="Tahoma"/>
                <a:sym typeface="Tahoma"/>
              </a:rPr>
              <a:t>This work is licensed under a </a:t>
            </a:r>
            <a:r>
              <a:rPr lang="en-US" sz="2133" u="sng">
                <a:solidFill>
                  <a:srgbClr val="9FC5E8"/>
                </a:solidFill>
                <a:latin typeface="Tahoma"/>
                <a:ea typeface="Tahoma"/>
                <a:cs typeface="Tahoma"/>
                <a:sym typeface="Tahoma"/>
                <a:hlinkClick r:id="rId4"/>
              </a:rPr>
              <a:t>Creative Commons</a:t>
            </a:r>
            <a:r>
              <a:rPr lang="en-US" sz="2133">
                <a:solidFill>
                  <a:srgbClr val="9FC5E8"/>
                </a:solidFill>
                <a:latin typeface="Tahoma"/>
                <a:ea typeface="Tahoma"/>
                <a:cs typeface="Tahoma"/>
                <a:sym typeface="Tahoma"/>
              </a:rPr>
              <a:t> Attribution Noncommercial Share Alike 3.0 License.</a:t>
            </a:r>
          </a:p>
        </p:txBody>
      </p:sp>
      <p:sp>
        <p:nvSpPr>
          <p:cNvPr id="23" name="Shape 23"/>
          <p:cNvSpPr/>
          <p:nvPr/>
        </p:nvSpPr>
        <p:spPr>
          <a:xfrm>
            <a:off x="8345200" y="6976650"/>
            <a:ext cx="1599699" cy="563524"/>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#9 - Reviews</a:t>
            </a:r>
          </a:p>
        </p:txBody>
      </p:sp>
      <p:sp>
        <p:nvSpPr>
          <p:cNvPr id="93" name="Shape 93"/>
          <p:cNvSpPr txBox="1">
            <a:spLocks noGrp="1"/>
          </p:cNvSpPr>
          <p:nvPr>
            <p:ph type="body" idx="1"/>
          </p:nvPr>
        </p:nvSpPr>
        <p:spPr>
          <a:xfrm>
            <a:off x="293650" y="1416725"/>
            <a:ext cx="7560175" cy="4494850"/>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*Use Voicethread as an alternative 'My favourite...' lesson idea</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*Import photos from a school outing and ask class to document it</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*After exploring a topic in Science/History/Geography ask the class to discuss what they liked most or didn't enjoy</a:t>
            </a:r>
          </a:p>
        </p:txBody>
      </p:sp>
      <p:sp>
        <p:nvSpPr>
          <p:cNvPr id="94" name="Shape 94"/>
          <p:cNvSpPr txBox="1"/>
          <p:nvPr/>
        </p:nvSpPr>
        <p:spPr>
          <a:xfrm>
            <a:off x="7514775" y="6658100"/>
            <a:ext cx="2289400" cy="579025"/>
          </a:xfrm>
          <a:prstGeom prst="rect">
            <a:avLst/>
          </a:prstGeom>
        </p:spPr>
        <p:txBody>
          <a:bodyPr lIns="38100" tIns="38100" rIns="38100" bIns="38100" anchor="t" anchorCtr="0">
            <a:noAutofit/>
          </a:bodyPr>
          <a:lstStyle/>
          <a:p>
            <a:pPr rtl="0">
              <a:lnSpc>
                <a:spcPct val="100000"/>
              </a:lnSpc>
              <a:buNone/>
            </a:pPr>
            <a:r>
              <a:rPr lang="en-US" sz="1600" i="1" u="sng">
                <a:solidFill>
                  <a:srgbClr val="0000FF"/>
                </a:solidFill>
                <a:latin typeface="Arial"/>
                <a:ea typeface="Arial"/>
                <a:cs typeface="Arial"/>
                <a:sym typeface="Arial"/>
                <a:hlinkClick r:id="rId4"/>
              </a:rPr>
              <a:t>Kevin Mc Laughlin</a:t>
            </a:r>
          </a:p>
          <a:p>
            <a:endParaRPr lang="en-US" sz="1600" i="1" u="sng">
              <a:solidFill>
                <a:srgbClr val="0000FF"/>
              </a:solidFill>
              <a:latin typeface="Arial"/>
              <a:ea typeface="Arial"/>
              <a:cs typeface="Arial"/>
              <a:sym typeface="Arial"/>
              <a:hlinkClick r:id="rId4"/>
            </a:endParaRP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#10 - What are they thinking?</a:t>
            </a:r>
          </a:p>
        </p:txBody>
      </p:sp>
      <p:sp>
        <p:nvSpPr>
          <p:cNvPr id="100" name="Shape 100"/>
          <p:cNvSpPr txBox="1">
            <a:spLocks noGrp="1"/>
          </p:cNvSpPr>
          <p:nvPr>
            <p:ph type="body" idx="1"/>
          </p:nvPr>
        </p:nvSpPr>
        <p:spPr>
          <a:xfrm>
            <a:off x="303925" y="1541350"/>
            <a:ext cx="5335049" cy="550412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 Find images of people... these might include:</a:t>
            </a:r>
          </a:p>
          <a:p>
            <a:pPr marL="381000" marR="0" lvl="0" indent="-220133" rtl="0">
              <a:lnSpc>
                <a:spcPct val="100000"/>
              </a:lnSpc>
              <a:spcBef>
                <a:spcPts val="0"/>
              </a:spcBef>
              <a:spcAft>
                <a:spcPts val="0"/>
              </a:spcAft>
              <a:buClr>
                <a:srgbClr val="FFFFFF"/>
              </a:buClr>
              <a:buSzPct val="164609"/>
              <a:buFont typeface="Arial"/>
              <a:buChar char="•"/>
            </a:pPr>
            <a:r>
              <a:rPr lang="en-US" sz="2666">
                <a:solidFill>
                  <a:srgbClr val="FFFFFF"/>
                </a:solidFill>
                <a:latin typeface="Arial"/>
                <a:ea typeface="Arial"/>
                <a:cs typeface="Arial"/>
                <a:sym typeface="Arial"/>
              </a:rPr>
              <a:t>your own digital photos,</a:t>
            </a:r>
          </a:p>
          <a:p>
            <a:pPr marL="381000" marR="0" lvl="0" indent="-220133" rtl="0">
              <a:lnSpc>
                <a:spcPct val="100000"/>
              </a:lnSpc>
              <a:spcBef>
                <a:spcPts val="0"/>
              </a:spcBef>
              <a:spcAft>
                <a:spcPts val="0"/>
              </a:spcAft>
              <a:buClr>
                <a:srgbClr val="FFFFFF"/>
              </a:buClr>
              <a:buSzPct val="164609"/>
              <a:buFont typeface="Arial"/>
              <a:buChar char="•"/>
            </a:pPr>
            <a:r>
              <a:rPr lang="en-US" sz="2666">
                <a:solidFill>
                  <a:srgbClr val="FFFFFF"/>
                </a:solidFill>
                <a:latin typeface="Arial"/>
                <a:ea typeface="Arial"/>
                <a:cs typeface="Arial"/>
                <a:sym typeface="Arial"/>
              </a:rPr>
              <a:t>Creative Commons images from Flickr (or other photo sharing sites),</a:t>
            </a:r>
          </a:p>
          <a:p>
            <a:pPr marL="381000" marR="0" lvl="0" indent="-220133" rtl="0">
              <a:lnSpc>
                <a:spcPct val="100000"/>
              </a:lnSpc>
              <a:spcBef>
                <a:spcPts val="0"/>
              </a:spcBef>
              <a:spcAft>
                <a:spcPts val="0"/>
              </a:spcAft>
              <a:buClr>
                <a:srgbClr val="FFFFFF"/>
              </a:buClr>
              <a:buSzPct val="164609"/>
              <a:buFont typeface="Arial"/>
              <a:buChar char="•"/>
            </a:pPr>
            <a:r>
              <a:rPr lang="en-US" sz="2666">
                <a:solidFill>
                  <a:srgbClr val="FFFFFF"/>
                </a:solidFill>
                <a:latin typeface="Arial"/>
                <a:ea typeface="Arial"/>
                <a:cs typeface="Arial"/>
                <a:sym typeface="Arial"/>
              </a:rPr>
              <a:t>still pictures taken from a film.</a:t>
            </a:r>
          </a:p>
          <a:p>
            <a:pPr rtl="0">
              <a:lnSpc>
                <a:spcPct val="100000"/>
              </a:lnSpc>
              <a:buNone/>
            </a:pPr>
            <a:r>
              <a:rPr lang="en-US" sz="2666">
                <a:solidFill>
                  <a:srgbClr val="FFFFFF"/>
                </a:solidFill>
                <a:latin typeface="Arial"/>
                <a:ea typeface="Arial"/>
                <a:cs typeface="Arial"/>
                <a:sym typeface="Arial"/>
              </a:rPr>
              <a:t>* Ask pupils to add text / audio comments to explore what the characters in the pictures might be saying / thinking / feeling.</a:t>
            </a:r>
          </a:p>
          <a:p>
            <a:pPr rtl="0">
              <a:lnSpc>
                <a:spcPct val="100000"/>
              </a:lnSpc>
              <a:buNone/>
            </a:pPr>
            <a:r>
              <a:rPr lang="en-US" sz="2666">
                <a:solidFill>
                  <a:srgbClr val="FFFFFF"/>
                </a:solidFill>
                <a:latin typeface="Arial"/>
                <a:ea typeface="Arial"/>
                <a:cs typeface="Arial"/>
                <a:sym typeface="Arial"/>
              </a:rPr>
              <a:t>* Great for developing inference, deduction and empathy skills.</a:t>
            </a:r>
          </a:p>
        </p:txBody>
      </p:sp>
      <p:sp>
        <p:nvSpPr>
          <p:cNvPr id="101" name="Shape 101"/>
          <p:cNvSpPr txBox="1"/>
          <p:nvPr/>
        </p:nvSpPr>
        <p:spPr>
          <a:xfrm>
            <a:off x="7923925" y="6382550"/>
            <a:ext cx="1736275" cy="737600"/>
          </a:xfrm>
          <a:prstGeom prst="rect">
            <a:avLst/>
          </a:prstGeom>
        </p:spPr>
        <p:txBody>
          <a:bodyPr lIns="38100" tIns="38100" rIns="38100" bIns="38100" anchor="t" anchorCtr="0">
            <a:noAutofit/>
          </a:bodyPr>
          <a:lstStyle/>
          <a:p>
            <a:pPr rtl="0">
              <a:lnSpc>
                <a:spcPct val="100000"/>
              </a:lnSpc>
              <a:buNone/>
            </a:pPr>
            <a:r>
              <a:rPr lang="en-US" sz="2133" i="1" u="sng">
                <a:solidFill>
                  <a:srgbClr val="0000FF"/>
                </a:solidFill>
                <a:latin typeface="Arial"/>
                <a:ea typeface="Arial"/>
                <a:cs typeface="Arial"/>
                <a:sym typeface="Arial"/>
                <a:hlinkClick r:id="rId4"/>
              </a:rPr>
              <a:t>Mark Warner</a:t>
            </a:r>
          </a:p>
          <a:p>
            <a:endParaRPr lang="en-US" sz="2133" i="1" u="sng">
              <a:solidFill>
                <a:srgbClr val="0000FF"/>
              </a:solidFill>
              <a:latin typeface="Arial"/>
              <a:ea typeface="Arial"/>
              <a:cs typeface="Arial"/>
              <a:sym typeface="Arial"/>
              <a:hlinkClick r:id="rId4"/>
            </a:endParaRPr>
          </a:p>
        </p:txBody>
      </p:sp>
      <p:sp>
        <p:nvSpPr>
          <p:cNvPr id="102" name="Shape 102"/>
          <p:cNvSpPr/>
          <p:nvPr/>
        </p:nvSpPr>
        <p:spPr>
          <a:xfrm>
            <a:off x="5883225" y="1986400"/>
            <a:ext cx="4062049" cy="3391075"/>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6"/>
        <p:cNvGrpSpPr/>
        <p:nvPr/>
      </p:nvGrpSpPr>
      <p:grpSpPr>
        <a:xfrm>
          <a:off x="0" y="0"/>
          <a:ext cx="0" cy="0"/>
          <a:chOff x="0" y="0"/>
          <a:chExt cx="0" cy="0"/>
        </a:xfrm>
      </p:grpSpPr>
      <p:sp>
        <p:nvSpPr>
          <p:cNvPr id="107" name="Shape 107"/>
          <p:cNvSpPr/>
          <p:nvPr/>
        </p:nvSpPr>
        <p:spPr>
          <a:xfrm>
            <a:off x="107950" y="5492750"/>
            <a:ext cx="6269475" cy="2004600"/>
          </a:xfrm>
          <a:custGeom>
            <a:avLst/>
            <a:gdLst/>
            <a:ahLst/>
            <a:cxnLst/>
            <a:rect l="0" t="0" r="0" b="0"/>
            <a:pathLst>
              <a:path w="21600" h="21600" extrusionOk="0">
                <a:moveTo>
                  <a:pt x="21600" y="8628"/>
                </a:moveTo>
                <a:cubicBezTo>
                  <a:pt x="21600" y="3863"/>
                  <a:pt x="16763" y="0"/>
                  <a:pt x="10799" y="0"/>
                </a:cubicBezTo>
                <a:cubicBezTo>
                  <a:pt x="4833" y="0"/>
                  <a:pt x="0" y="3863"/>
                  <a:pt x="0" y="8628"/>
                </a:cubicBezTo>
                <a:cubicBezTo>
                  <a:pt x="0" y="12311"/>
                  <a:pt x="2883" y="15453"/>
                  <a:pt x="6947" y="16693"/>
                </a:cubicBezTo>
                <a:cubicBezTo>
                  <a:pt x="7371" y="16821"/>
                  <a:pt x="7356" y="19211"/>
                  <a:pt x="5803" y="21600"/>
                </a:cubicBezTo>
                <a:cubicBezTo>
                  <a:pt x="8571" y="20513"/>
                  <a:pt x="9126" y="17161"/>
                  <a:pt x="9574" y="17203"/>
                </a:cubicBezTo>
                <a:cubicBezTo>
                  <a:pt x="9976" y="17238"/>
                  <a:pt x="10384" y="17257"/>
                  <a:pt x="10799" y="17257"/>
                </a:cubicBezTo>
                <a:cubicBezTo>
                  <a:pt x="16763" y="17257"/>
                  <a:pt x="21600" y="13394"/>
                  <a:pt x="21600" y="8628"/>
                </a:cubicBezTo>
                <a:close/>
              </a:path>
            </a:pathLst>
          </a:custGeom>
          <a:solidFill>
            <a:srgbClr val="FFFFFF"/>
          </a:solidFill>
          <a:ln w="12700" cap="flat">
            <a:solidFill>
              <a:srgbClr val="000000"/>
            </a:solidFill>
            <a:prstDash val="solid"/>
            <a:round/>
            <a:headEnd type="none" w="med" len="med"/>
            <a:tailEnd type="none" w="med" len="med"/>
          </a:ln>
        </p:spPr>
      </p:sp>
      <p:sp>
        <p:nvSpPr>
          <p:cNvPr id="108" name="Shape 108"/>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800">
                <a:solidFill>
                  <a:srgbClr val="F3F3F3"/>
                </a:solidFill>
                <a:latin typeface="Arial"/>
                <a:ea typeface="Arial"/>
                <a:cs typeface="Arial"/>
                <a:sym typeface="Arial"/>
              </a:rPr>
              <a:t>#11 - Practice source technique</a:t>
            </a:r>
          </a:p>
        </p:txBody>
      </p:sp>
      <p:sp>
        <p:nvSpPr>
          <p:cNvPr id="109" name="Shape 109"/>
          <p:cNvSpPr txBox="1">
            <a:spLocks noGrp="1"/>
          </p:cNvSpPr>
          <p:nvPr>
            <p:ph type="body" idx="1"/>
          </p:nvPr>
        </p:nvSpPr>
        <p:spPr>
          <a:xfrm>
            <a:off x="304550" y="1422075"/>
            <a:ext cx="5037399" cy="5661425"/>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Practice analysing historical sources with your classes - doing so with VoiceThread means </a:t>
            </a:r>
            <a:r>
              <a:rPr lang="en-US" sz="2666" i="1">
                <a:solidFill>
                  <a:srgbClr val="FFFFFF"/>
                </a:solidFill>
                <a:latin typeface="Arial"/>
                <a:ea typeface="Arial"/>
                <a:cs typeface="Arial"/>
                <a:sym typeface="Arial"/>
              </a:rPr>
              <a:t>everyone's</a:t>
            </a:r>
            <a:r>
              <a:rPr lang="en-US" sz="2666">
                <a:solidFill>
                  <a:srgbClr val="FFFFFF"/>
                </a:solidFill>
                <a:latin typeface="Arial"/>
                <a:ea typeface="Arial"/>
                <a:cs typeface="Arial"/>
                <a:sym typeface="Arial"/>
              </a:rPr>
              <a:t> opinion can be shared quickly and easily. </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Analysing historical sources in this way also builds up a great repository for revision time!</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 </a:t>
            </a:r>
          </a:p>
          <a:p>
            <a:pPr rtl="0">
              <a:lnSpc>
                <a:spcPct val="100000"/>
              </a:lnSpc>
              <a:buNone/>
            </a:pPr>
            <a:r>
              <a:rPr lang="en-US" sz="2666">
                <a:solidFill>
                  <a:srgbClr val="999999"/>
                </a:solidFill>
                <a:latin typeface="Arial"/>
                <a:ea typeface="Arial"/>
                <a:cs typeface="Arial"/>
                <a:sym typeface="Arial"/>
              </a:rPr>
              <a:t>            </a:t>
            </a:r>
            <a:r>
              <a:rPr lang="en-US" sz="2666">
                <a:solidFill>
                  <a:srgbClr val="666666"/>
                </a:solidFill>
                <a:latin typeface="Arial"/>
                <a:ea typeface="Arial"/>
                <a:cs typeface="Arial"/>
                <a:sym typeface="Arial"/>
              </a:rPr>
              <a:t>See an example here:</a:t>
            </a:r>
            <a:r>
              <a:rPr lang="en-US" sz="2666">
                <a:solidFill>
                  <a:srgbClr val="999999"/>
                </a:solidFill>
                <a:latin typeface="Arial"/>
                <a:ea typeface="Arial"/>
                <a:cs typeface="Arial"/>
                <a:sym typeface="Arial"/>
              </a:rPr>
              <a:t> </a:t>
            </a:r>
          </a:p>
          <a:p>
            <a:pPr rtl="0">
              <a:lnSpc>
                <a:spcPct val="100000"/>
              </a:lnSpc>
              <a:buNone/>
            </a:pPr>
            <a:r>
              <a:rPr lang="en-US" sz="2133">
                <a:solidFill>
                  <a:srgbClr val="FFFFFF"/>
                </a:solidFill>
                <a:latin typeface="Arial"/>
                <a:ea typeface="Arial"/>
                <a:cs typeface="Arial"/>
                <a:sym typeface="Arial"/>
              </a:rPr>
              <a:t>        </a:t>
            </a:r>
            <a:r>
              <a:rPr lang="en-US" sz="2133" u="sng">
                <a:solidFill>
                  <a:srgbClr val="0000FF"/>
                </a:solidFill>
                <a:latin typeface="Arial"/>
                <a:ea typeface="Arial"/>
                <a:cs typeface="Arial"/>
                <a:sym typeface="Arial"/>
                <a:hlinkClick r:id="rId4"/>
              </a:rPr>
              <a:t>http://voicethread.com/share/208243/</a:t>
            </a:r>
          </a:p>
        </p:txBody>
      </p:sp>
      <p:sp>
        <p:nvSpPr>
          <p:cNvPr id="110" name="Shape 110"/>
          <p:cNvSpPr txBox="1"/>
          <p:nvPr/>
        </p:nvSpPr>
        <p:spPr>
          <a:xfrm>
            <a:off x="8649200" y="7128775"/>
            <a:ext cx="1298900" cy="1057699"/>
          </a:xfrm>
          <a:prstGeom prst="rect">
            <a:avLst/>
          </a:prstGeom>
        </p:spPr>
        <p:txBody>
          <a:bodyPr lIns="38100" tIns="38100" rIns="38100" bIns="38100" anchor="t" anchorCtr="0">
            <a:noAutofit/>
          </a:bodyPr>
          <a:lstStyle/>
          <a:p>
            <a:pPr algn="ctr" rtl="0">
              <a:lnSpc>
                <a:spcPct val="100000"/>
              </a:lnSpc>
              <a:buNone/>
            </a:pPr>
            <a:r>
              <a:rPr lang="en-US" sz="1333" i="1" u="sng">
                <a:solidFill>
                  <a:srgbClr val="0000FF"/>
                </a:solidFill>
                <a:latin typeface="Arial"/>
                <a:ea typeface="Arial"/>
                <a:cs typeface="Arial"/>
                <a:sym typeface="Arial"/>
                <a:hlinkClick r:id="rId5"/>
              </a:rPr>
              <a:t>Doug Belshaw</a:t>
            </a:r>
          </a:p>
        </p:txBody>
      </p:sp>
      <p:sp>
        <p:nvSpPr>
          <p:cNvPr id="111" name="Shape 111"/>
          <p:cNvSpPr/>
          <p:nvPr/>
        </p:nvSpPr>
        <p:spPr>
          <a:xfrm>
            <a:off x="5868950" y="1475725"/>
            <a:ext cx="3954824" cy="2414350"/>
          </a:xfrm>
          <a:prstGeom prst="rect">
            <a:avLst/>
          </a:prstGeom>
          <a:blipFill>
            <a:blip r:embed="rId6"/>
            <a:stretch>
              <a:fillRect/>
            </a:stretch>
          </a:blipFill>
        </p:spPr>
      </p:sp>
      <p:sp>
        <p:nvSpPr>
          <p:cNvPr id="112" name="Shape 112"/>
          <p:cNvSpPr/>
          <p:nvPr/>
        </p:nvSpPr>
        <p:spPr>
          <a:xfrm>
            <a:off x="8963950" y="6461250"/>
            <a:ext cx="635000" cy="634975"/>
          </a:xfrm>
          <a:prstGeom prst="rect">
            <a:avLst/>
          </a:prstGeom>
          <a:blipFill>
            <a:blip r:embed="rId7"/>
            <a:stretch>
              <a:fillRect/>
            </a:stretch>
          </a:blipFill>
        </p:spPr>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08750" y="309500"/>
            <a:ext cx="9633349" cy="990000"/>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#12 - Collaborative play scripts</a:t>
            </a:r>
          </a:p>
        </p:txBody>
      </p:sp>
      <p:sp>
        <p:nvSpPr>
          <p:cNvPr id="118" name="Shape 118"/>
          <p:cNvSpPr txBox="1"/>
          <p:nvPr/>
        </p:nvSpPr>
        <p:spPr>
          <a:xfrm>
            <a:off x="406400" y="1422375"/>
            <a:ext cx="8209125" cy="25813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Add a series of images or video footage to use as a basic storyline for a play.</a:t>
            </a:r>
          </a:p>
          <a:p>
            <a:pPr rtl="0">
              <a:lnSpc>
                <a:spcPct val="100000"/>
              </a:lnSpc>
              <a:buNone/>
            </a:pPr>
            <a:r>
              <a:rPr lang="en-US" sz="2666">
                <a:solidFill>
                  <a:srgbClr val="FFFFFF"/>
                </a:solidFill>
                <a:latin typeface="Arial"/>
                <a:ea typeface="Arial"/>
                <a:cs typeface="Arial"/>
                <a:sym typeface="Arial"/>
              </a:rPr>
              <a:t> </a:t>
            </a:r>
          </a:p>
          <a:p>
            <a:pPr rtl="0">
              <a:lnSpc>
                <a:spcPct val="100000"/>
              </a:lnSpc>
              <a:buNone/>
            </a:pPr>
            <a:r>
              <a:rPr lang="en-US" sz="2666">
                <a:solidFill>
                  <a:srgbClr val="FFFFFF"/>
                </a:solidFill>
                <a:latin typeface="Arial"/>
                <a:ea typeface="Arial"/>
                <a:cs typeface="Arial"/>
                <a:sym typeface="Arial"/>
              </a:rPr>
              <a:t>Each student takes on the 'voice' of a character and adds to the thread to develop the dialogue.  Stage directions can also be included.</a:t>
            </a:r>
          </a:p>
        </p:txBody>
      </p:sp>
      <p:sp>
        <p:nvSpPr>
          <p:cNvPr id="119" name="Shape 119"/>
          <p:cNvSpPr txBox="1"/>
          <p:nvPr/>
        </p:nvSpPr>
        <p:spPr>
          <a:xfrm>
            <a:off x="4896200" y="7045175"/>
            <a:ext cx="5148824" cy="483075"/>
          </a:xfrm>
          <a:prstGeom prst="rect">
            <a:avLst/>
          </a:prstGeom>
        </p:spPr>
        <p:txBody>
          <a:bodyPr lIns="38100" tIns="38100" rIns="38100" bIns="38100" anchor="t" anchorCtr="0">
            <a:noAutofit/>
          </a:bodyPr>
          <a:lstStyle/>
          <a:p>
            <a:pPr algn="r" rtl="0">
              <a:lnSpc>
                <a:spcPct val="100000"/>
              </a:lnSpc>
              <a:buNone/>
            </a:pPr>
            <a:r>
              <a:rPr lang="en-US" sz="2133">
                <a:solidFill>
                  <a:srgbClr val="0000FF"/>
                </a:solidFill>
                <a:latin typeface="Arial"/>
                <a:ea typeface="Arial"/>
                <a:cs typeface="Arial"/>
                <a:sym typeface="Arial"/>
              </a:rPr>
              <a:t>Vic Jenkins (vicjenkins on Twitter)</a:t>
            </a:r>
          </a:p>
        </p:txBody>
      </p:sp>
      <p:sp>
        <p:nvSpPr>
          <p:cNvPr id="120" name="Shape 120"/>
          <p:cNvSpPr/>
          <p:nvPr/>
        </p:nvSpPr>
        <p:spPr>
          <a:xfrm>
            <a:off x="3657600" y="4368775"/>
            <a:ext cx="2019300" cy="2539974"/>
          </a:xfrm>
          <a:prstGeom prst="rect">
            <a:avLst/>
          </a:prstGeom>
          <a:blipFill>
            <a:blip r:embed="rId4"/>
            <a:stretch>
              <a:fillRect/>
            </a:stretch>
          </a:blipFill>
        </p:spPr>
      </p:sp>
      <p:sp>
        <p:nvSpPr>
          <p:cNvPr id="121" name="Shape 121"/>
          <p:cNvSpPr/>
          <p:nvPr/>
        </p:nvSpPr>
        <p:spPr>
          <a:xfrm>
            <a:off x="5770050" y="3926875"/>
            <a:ext cx="2540000" cy="1904999"/>
          </a:xfrm>
          <a:custGeom>
            <a:avLst/>
            <a:gdLst/>
            <a:ahLst/>
            <a:cxnLst/>
            <a:rect l="0" t="0" r="0" b="0"/>
            <a:pathLst>
              <a:path w="21600" h="21600" extrusionOk="0">
                <a:moveTo>
                  <a:pt x="21600" y="8628"/>
                </a:moveTo>
                <a:cubicBezTo>
                  <a:pt x="21600" y="3863"/>
                  <a:pt x="16763" y="0"/>
                  <a:pt x="10799" y="0"/>
                </a:cubicBezTo>
                <a:cubicBezTo>
                  <a:pt x="4833" y="0"/>
                  <a:pt x="0" y="3863"/>
                  <a:pt x="0" y="8628"/>
                </a:cubicBezTo>
                <a:cubicBezTo>
                  <a:pt x="0" y="12311"/>
                  <a:pt x="2883" y="15453"/>
                  <a:pt x="6947" y="16693"/>
                </a:cubicBezTo>
                <a:cubicBezTo>
                  <a:pt x="7371" y="16821"/>
                  <a:pt x="7356" y="19211"/>
                  <a:pt x="5803" y="21600"/>
                </a:cubicBezTo>
                <a:cubicBezTo>
                  <a:pt x="8571" y="20513"/>
                  <a:pt x="9126" y="17161"/>
                  <a:pt x="9574" y="17203"/>
                </a:cubicBezTo>
                <a:cubicBezTo>
                  <a:pt x="9976" y="17238"/>
                  <a:pt x="10384" y="17257"/>
                  <a:pt x="10799" y="17257"/>
                </a:cubicBezTo>
                <a:cubicBezTo>
                  <a:pt x="16763" y="17257"/>
                  <a:pt x="21600" y="13394"/>
                  <a:pt x="21600" y="8628"/>
                </a:cubicBezTo>
                <a:close/>
              </a:path>
            </a:pathLst>
          </a:custGeom>
          <a:solidFill>
            <a:srgbClr val="FFFFFF"/>
          </a:solidFill>
          <a:ln w="12700" cap="flat">
            <a:solidFill>
              <a:srgbClr val="000000"/>
            </a:solidFill>
            <a:prstDash val="solid"/>
            <a:round/>
            <a:headEnd type="none" w="med" len="med"/>
            <a:tailEnd type="none" w="med" len="med"/>
          </a:ln>
        </p:spPr>
      </p:sp>
      <p:sp>
        <p:nvSpPr>
          <p:cNvPr id="122" name="Shape 122"/>
          <p:cNvSpPr/>
          <p:nvPr/>
        </p:nvSpPr>
        <p:spPr>
          <a:xfrm flipH="1">
            <a:off x="256299" y="3971100"/>
            <a:ext cx="3091150" cy="2311775"/>
          </a:xfrm>
          <a:custGeom>
            <a:avLst/>
            <a:gdLst/>
            <a:ahLst/>
            <a:cxnLst/>
            <a:rect l="0" t="0" r="0" b="0"/>
            <a:pathLst>
              <a:path w="21600" h="21600" extrusionOk="0">
                <a:moveTo>
                  <a:pt x="21600" y="8628"/>
                </a:moveTo>
                <a:cubicBezTo>
                  <a:pt x="21600" y="3863"/>
                  <a:pt x="16763" y="0"/>
                  <a:pt x="10799" y="0"/>
                </a:cubicBezTo>
                <a:cubicBezTo>
                  <a:pt x="4833" y="0"/>
                  <a:pt x="0" y="3863"/>
                  <a:pt x="0" y="8628"/>
                </a:cubicBezTo>
                <a:cubicBezTo>
                  <a:pt x="0" y="12311"/>
                  <a:pt x="2883" y="15453"/>
                  <a:pt x="6947" y="16693"/>
                </a:cubicBezTo>
                <a:cubicBezTo>
                  <a:pt x="7371" y="16821"/>
                  <a:pt x="7356" y="19211"/>
                  <a:pt x="5803" y="21600"/>
                </a:cubicBezTo>
                <a:cubicBezTo>
                  <a:pt x="8571" y="20513"/>
                  <a:pt x="9126" y="17161"/>
                  <a:pt x="9574" y="17203"/>
                </a:cubicBezTo>
                <a:cubicBezTo>
                  <a:pt x="9976" y="17238"/>
                  <a:pt x="10384" y="17257"/>
                  <a:pt x="10799" y="17257"/>
                </a:cubicBezTo>
                <a:cubicBezTo>
                  <a:pt x="16763" y="17257"/>
                  <a:pt x="21600" y="13394"/>
                  <a:pt x="21600" y="8628"/>
                </a:cubicBezTo>
                <a:close/>
              </a:path>
            </a:pathLst>
          </a:custGeom>
          <a:solidFill>
            <a:srgbClr val="FFFFFF"/>
          </a:solidFill>
          <a:ln w="12700" cap="flat">
            <a:solidFill>
              <a:srgbClr val="000000"/>
            </a:solidFill>
            <a:prstDash val="solid"/>
            <a:round/>
            <a:headEnd type="none" w="med" len="med"/>
            <a:tailEnd type="none" w="med" len="med"/>
          </a:ln>
        </p:spPr>
      </p:sp>
      <p:sp>
        <p:nvSpPr>
          <p:cNvPr id="123" name="Shape 123"/>
          <p:cNvSpPr txBox="1"/>
          <p:nvPr/>
        </p:nvSpPr>
        <p:spPr>
          <a:xfrm>
            <a:off x="6145975" y="4259525"/>
            <a:ext cx="2018275" cy="1693725"/>
          </a:xfrm>
          <a:prstGeom prst="rect">
            <a:avLst/>
          </a:prstGeom>
        </p:spPr>
        <p:txBody>
          <a:bodyPr lIns="38100" tIns="38100" rIns="38100" bIns="38100" anchor="t" anchorCtr="0">
            <a:noAutofit/>
          </a:bodyPr>
          <a:lstStyle/>
          <a:p>
            <a:pPr rtl="0">
              <a:lnSpc>
                <a:spcPct val="100000"/>
              </a:lnSpc>
              <a:buNone/>
            </a:pPr>
            <a:r>
              <a:rPr lang="en-US" sz="2133">
                <a:solidFill>
                  <a:srgbClr val="000000"/>
                </a:solidFill>
                <a:latin typeface="Arial"/>
                <a:ea typeface="Arial"/>
                <a:cs typeface="Arial"/>
                <a:sym typeface="Arial"/>
              </a:rPr>
              <a:t>Kylie: </a:t>
            </a:r>
          </a:p>
          <a:p>
            <a:pPr rtl="0">
              <a:lnSpc>
                <a:spcPct val="100000"/>
              </a:lnSpc>
              <a:buNone/>
            </a:pPr>
            <a:r>
              <a:rPr lang="en-US" sz="2133">
                <a:solidFill>
                  <a:srgbClr val="000000"/>
                </a:solidFill>
                <a:latin typeface="Arial"/>
                <a:ea typeface="Arial"/>
                <a:cs typeface="Arial"/>
                <a:sym typeface="Arial"/>
              </a:rPr>
              <a:t>Is it time to run?</a:t>
            </a:r>
          </a:p>
        </p:txBody>
      </p:sp>
      <p:sp>
        <p:nvSpPr>
          <p:cNvPr id="124" name="Shape 124"/>
          <p:cNvSpPr txBox="1"/>
          <p:nvPr/>
        </p:nvSpPr>
        <p:spPr>
          <a:xfrm>
            <a:off x="485200" y="4451125"/>
            <a:ext cx="2911525" cy="1011999"/>
          </a:xfrm>
          <a:prstGeom prst="rect">
            <a:avLst/>
          </a:prstGeom>
        </p:spPr>
        <p:txBody>
          <a:bodyPr lIns="38100" tIns="38100" rIns="38100" bIns="38100" anchor="t" anchorCtr="0">
            <a:noAutofit/>
          </a:bodyPr>
          <a:lstStyle/>
          <a:p>
            <a:pPr rtl="0">
              <a:lnSpc>
                <a:spcPct val="100000"/>
              </a:lnSpc>
              <a:buNone/>
            </a:pPr>
            <a:r>
              <a:rPr lang="en-US" sz="2133">
                <a:solidFill>
                  <a:srgbClr val="000000"/>
                </a:solidFill>
                <a:latin typeface="Arial"/>
                <a:ea typeface="Arial"/>
                <a:cs typeface="Arial"/>
                <a:sym typeface="Arial"/>
              </a:rPr>
              <a:t>Dr Who (whispering):</a:t>
            </a:r>
          </a:p>
          <a:p>
            <a:pPr rtl="0">
              <a:lnSpc>
                <a:spcPct val="100000"/>
              </a:lnSpc>
              <a:buNone/>
            </a:pPr>
            <a:r>
              <a:rPr lang="en-US" sz="2133">
                <a:solidFill>
                  <a:srgbClr val="000000"/>
                </a:solidFill>
                <a:latin typeface="Arial"/>
                <a:ea typeface="Arial"/>
                <a:cs typeface="Arial"/>
                <a:sym typeface="Arial"/>
              </a:rPr>
              <a:t>What on earth's that?</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306875" y="307375"/>
            <a:ext cx="9622399" cy="1305750"/>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#13 - Write "Important" Poems</a:t>
            </a:r>
          </a:p>
        </p:txBody>
      </p:sp>
      <p:sp>
        <p:nvSpPr>
          <p:cNvPr id="130" name="Shape 130"/>
          <p:cNvSpPr txBox="1">
            <a:spLocks noGrp="1"/>
          </p:cNvSpPr>
          <p:nvPr>
            <p:ph type="body" idx="1"/>
          </p:nvPr>
        </p:nvSpPr>
        <p:spPr>
          <a:xfrm>
            <a:off x="300025" y="1417650"/>
            <a:ext cx="9622499" cy="592167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Read </a:t>
            </a:r>
            <a:r>
              <a:rPr lang="en-US" sz="2666" u="sng">
                <a:solidFill>
                  <a:srgbClr val="FFFFFF"/>
                </a:solidFill>
                <a:latin typeface="Arial"/>
                <a:ea typeface="Arial"/>
                <a:cs typeface="Arial"/>
                <a:sym typeface="Arial"/>
              </a:rPr>
              <a:t>The Important Book</a:t>
            </a:r>
            <a:r>
              <a:rPr lang="en-US" sz="2666">
                <a:solidFill>
                  <a:srgbClr val="FFFFFF"/>
                </a:solidFill>
                <a:latin typeface="Arial"/>
                <a:ea typeface="Arial"/>
                <a:cs typeface="Arial"/>
                <a:sym typeface="Arial"/>
              </a:rPr>
              <a:t> by Margaret Wise Brown to your students. Have them write their own "important" poem. Create a VoiceThread of their finished work. Then they can add comments on each other's page. </a:t>
            </a:r>
          </a:p>
          <a:p>
            <a:pPr rtl="0">
              <a:lnSpc>
                <a:spcPct val="100000"/>
              </a:lnSpc>
              <a:buNone/>
            </a:pPr>
            <a:r>
              <a:rPr lang="en-US" sz="2666">
                <a:solidFill>
                  <a:srgbClr val="000000"/>
                </a:solidFill>
                <a:latin typeface="Arial"/>
                <a:ea typeface="Arial"/>
                <a:cs typeface="Arial"/>
                <a:sym typeface="Arial"/>
              </a:rPr>
              <a:t> </a:t>
            </a:r>
          </a:p>
          <a:p>
            <a:pPr rtl="0">
              <a:lnSpc>
                <a:spcPct val="100000"/>
              </a:lnSpc>
              <a:buNone/>
            </a:pPr>
            <a:r>
              <a:rPr lang="en-US" sz="2666">
                <a:solidFill>
                  <a:srgbClr val="FFFFFF"/>
                </a:solidFill>
                <a:latin typeface="Arial"/>
                <a:ea typeface="Arial"/>
                <a:cs typeface="Arial"/>
                <a:sym typeface="Arial"/>
              </a:rPr>
              <a:t>My class's </a:t>
            </a:r>
            <a:r>
              <a:rPr lang="en-US" sz="2666" u="sng">
                <a:solidFill>
                  <a:srgbClr val="0000FF"/>
                </a:solidFill>
                <a:latin typeface="Arial"/>
                <a:ea typeface="Arial"/>
                <a:cs typeface="Arial"/>
                <a:sym typeface="Arial"/>
                <a:hlinkClick r:id="rId4"/>
              </a:rPr>
              <a:t>VoiceThread</a:t>
            </a:r>
            <a:r>
              <a:rPr lang="en-US" sz="2666">
                <a:solidFill>
                  <a:srgbClr val="FFFFFF"/>
                </a:solidFill>
                <a:latin typeface="Arial"/>
                <a:ea typeface="Arial"/>
                <a:cs typeface="Arial"/>
                <a:sym typeface="Arial"/>
              </a:rPr>
              <a:t> can be found here.</a:t>
            </a:r>
          </a:p>
          <a:p>
            <a:pPr rtl="0">
              <a:lnSpc>
                <a:spcPct val="100000"/>
              </a:lnSpc>
              <a:buNone/>
            </a:pPr>
            <a:r>
              <a:rPr lang="en-US" sz="2666">
                <a:solidFill>
                  <a:srgbClr val="FFFFFF"/>
                </a:solidFill>
                <a:latin typeface="Arial"/>
                <a:ea typeface="Arial"/>
                <a:cs typeface="Arial"/>
                <a:sym typeface="Arial"/>
              </a:rPr>
              <a:t>Email me for a copy of the complete lesson plan and rubric.</a:t>
            </a:r>
          </a:p>
          <a:p>
            <a:pPr rtl="0">
              <a:lnSpc>
                <a:spcPct val="100000"/>
              </a:lnSpc>
              <a:buNone/>
            </a:pPr>
            <a:r>
              <a:rPr lang="en-US" sz="2666" u="sng">
                <a:solidFill>
                  <a:srgbClr val="0000FF"/>
                </a:solidFill>
                <a:latin typeface="Arial"/>
                <a:ea typeface="Arial"/>
                <a:cs typeface="Arial"/>
                <a:sym typeface="Arial"/>
                <a:hlinkClick r:id="rId5"/>
              </a:rPr>
              <a:t>plnaugle@gmail.com</a:t>
            </a:r>
          </a:p>
          <a:p>
            <a:pPr rtl="0">
              <a:lnSpc>
                <a:spcPct val="100000"/>
              </a:lnSpc>
              <a:buNone/>
            </a:pPr>
            <a:r>
              <a:rPr lang="en-US" sz="2666">
                <a:solidFill>
                  <a:srgbClr val="000000"/>
                </a:solidFill>
                <a:latin typeface="Arial"/>
                <a:ea typeface="Arial"/>
                <a:cs typeface="Arial"/>
                <a:sym typeface="Arial"/>
              </a:rPr>
              <a:t> </a:t>
            </a:r>
          </a:p>
          <a:p>
            <a:pPr rtl="0">
              <a:lnSpc>
                <a:spcPct val="100000"/>
              </a:lnSpc>
              <a:buNone/>
            </a:pPr>
            <a:r>
              <a:rPr lang="en-US" sz="2666">
                <a:solidFill>
                  <a:srgbClr val="000000"/>
                </a:solidFill>
                <a:latin typeface="Arial"/>
                <a:ea typeface="Arial"/>
                <a:cs typeface="Arial"/>
                <a:sym typeface="Arial"/>
              </a:rPr>
              <a:t> </a:t>
            </a:r>
          </a:p>
          <a:p>
            <a:pPr rtl="0">
              <a:lnSpc>
                <a:spcPct val="100000"/>
              </a:lnSpc>
              <a:buNone/>
            </a:pPr>
            <a:r>
              <a:rPr lang="en-US" sz="2666">
                <a:solidFill>
                  <a:srgbClr val="000000"/>
                </a:solidFill>
                <a:latin typeface="Arial"/>
                <a:ea typeface="Arial"/>
                <a:cs typeface="Arial"/>
                <a:sym typeface="Arial"/>
              </a:rPr>
              <a:t> </a:t>
            </a:r>
          </a:p>
          <a:p>
            <a:pPr rtl="0">
              <a:lnSpc>
                <a:spcPct val="100000"/>
              </a:lnSpc>
              <a:buNone/>
            </a:pPr>
            <a:r>
              <a:rPr lang="en-US" sz="2666">
                <a:solidFill>
                  <a:srgbClr val="000000"/>
                </a:solidFill>
                <a:latin typeface="Arial"/>
                <a:ea typeface="Arial"/>
                <a:cs typeface="Arial"/>
                <a:sym typeface="Arial"/>
              </a:rPr>
              <a:t> </a:t>
            </a:r>
          </a:p>
          <a:p>
            <a:pPr rtl="0">
              <a:lnSpc>
                <a:spcPct val="100000"/>
              </a:lnSpc>
              <a:buNone/>
            </a:pPr>
            <a:r>
              <a:rPr lang="en-US" sz="2666">
                <a:solidFill>
                  <a:srgbClr val="FFFFFF"/>
                </a:solidFill>
                <a:latin typeface="Arial"/>
                <a:ea typeface="Arial"/>
                <a:cs typeface="Arial"/>
                <a:sym typeface="Arial"/>
              </a:rPr>
              <a:t>Submitted by</a:t>
            </a:r>
          </a:p>
          <a:p>
            <a:pPr rtl="0">
              <a:lnSpc>
                <a:spcPct val="100000"/>
              </a:lnSpc>
              <a:buNone/>
            </a:pPr>
            <a:r>
              <a:rPr lang="en-US" sz="2666">
                <a:solidFill>
                  <a:srgbClr val="FFFFFF"/>
                </a:solidFill>
                <a:latin typeface="Arial"/>
                <a:ea typeface="Arial"/>
                <a:cs typeface="Arial"/>
                <a:sym typeface="Arial"/>
              </a:rPr>
              <a:t>Paula Naugle</a:t>
            </a:r>
          </a:p>
        </p:txBody>
      </p:sp>
      <p:sp>
        <p:nvSpPr>
          <p:cNvPr id="131" name="Shape 131"/>
          <p:cNvSpPr/>
          <p:nvPr/>
        </p:nvSpPr>
        <p:spPr>
          <a:xfrm>
            <a:off x="4135050" y="4627000"/>
            <a:ext cx="1625600" cy="2222475"/>
          </a:xfrm>
          <a:prstGeom prst="rect">
            <a:avLst/>
          </a:prstGeom>
          <a:blipFill>
            <a:blip r:embed="rId6"/>
            <a:stretch>
              <a:fillRect/>
            </a:stretch>
          </a:blipFill>
        </p:spPr>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306875" y="307375"/>
            <a:ext cx="9622399" cy="998350"/>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#14 - Digital Portfolios</a:t>
            </a:r>
          </a:p>
        </p:txBody>
      </p:sp>
      <p:sp>
        <p:nvSpPr>
          <p:cNvPr id="137" name="Shape 137"/>
          <p:cNvSpPr txBox="1">
            <a:spLocks noGrp="1"/>
          </p:cNvSpPr>
          <p:nvPr>
            <p:ph type="body" idx="1"/>
          </p:nvPr>
        </p:nvSpPr>
        <p:spPr>
          <a:xfrm>
            <a:off x="300025" y="1417650"/>
            <a:ext cx="9622499" cy="62478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Students can add of series of images either of themselves learning or of their actual work.  </a:t>
            </a:r>
            <a:br>
              <a:rPr lang="en-US" sz="2666">
                <a:solidFill>
                  <a:srgbClr val="FFFFFF"/>
                </a:solidFill>
                <a:latin typeface="Arial"/>
                <a:ea typeface="Arial"/>
                <a:cs typeface="Arial"/>
                <a:sym typeface="Arial"/>
              </a:rPr>
            </a:br>
            <a:r>
              <a:rPr lang="en-US" sz="2666">
                <a:solidFill>
                  <a:srgbClr val="FFFFFF"/>
                </a:solidFill>
                <a:latin typeface="Arial"/>
                <a:ea typeface="Arial"/>
                <a:cs typeface="Arial"/>
                <a:sym typeface="Arial"/>
              </a:rPr>
              <a:t>Record thoughts and reflections with each image.  Use the doodle pen to highlight specific things. </a:t>
            </a:r>
          </a:p>
          <a:p>
            <a:pPr rtl="0">
              <a:lnSpc>
                <a:spcPct val="100000"/>
              </a:lnSpc>
              <a:buNone/>
            </a:pPr>
            <a:r>
              <a:rPr lang="en-US" sz="2666">
                <a:solidFill>
                  <a:srgbClr val="FFFFFF"/>
                </a:solidFill>
                <a:latin typeface="Arial"/>
                <a:ea typeface="Arial"/>
                <a:cs typeface="Arial"/>
                <a:sym typeface="Arial"/>
              </a:rPr>
              <a:t> </a:t>
            </a:r>
          </a:p>
          <a:p>
            <a:pPr rtl="0">
              <a:lnSpc>
                <a:spcPct val="100000"/>
              </a:lnSpc>
              <a:buNone/>
            </a:pPr>
            <a:r>
              <a:rPr lang="en-US" sz="2666">
                <a:solidFill>
                  <a:srgbClr val="FFFFFF"/>
                </a:solidFill>
                <a:latin typeface="Arial"/>
                <a:ea typeface="Arial"/>
                <a:cs typeface="Arial"/>
                <a:sym typeface="Arial"/>
              </a:rPr>
              <a:t>Encourage family members </a:t>
            </a:r>
          </a:p>
          <a:p>
            <a:pPr rtl="0">
              <a:lnSpc>
                <a:spcPct val="100000"/>
              </a:lnSpc>
              <a:buNone/>
            </a:pPr>
            <a:r>
              <a:rPr lang="en-US" sz="2666">
                <a:solidFill>
                  <a:srgbClr val="FFFFFF"/>
                </a:solidFill>
                <a:latin typeface="Arial"/>
                <a:ea typeface="Arial"/>
                <a:cs typeface="Arial"/>
                <a:sym typeface="Arial"/>
              </a:rPr>
              <a:t>to leave comments.</a:t>
            </a:r>
            <a:r>
              <a:rPr lang="en-US" sz="2666">
                <a:solidFill>
                  <a:srgbClr val="0000FF"/>
                </a:solidFill>
                <a:latin typeface="Arial"/>
                <a:ea typeface="Arial"/>
                <a:cs typeface="Arial"/>
                <a:sym typeface="Arial"/>
              </a:rPr>
              <a:t> </a:t>
            </a:r>
          </a:p>
          <a:p>
            <a:endParaRPr lang="en-US" sz="2666">
              <a:solidFill>
                <a:srgbClr val="0000FF"/>
              </a:solidFill>
              <a:latin typeface="Arial"/>
              <a:ea typeface="Arial"/>
              <a:cs typeface="Arial"/>
              <a:sym typeface="Arial"/>
            </a:endParaRPr>
          </a:p>
          <a:p>
            <a:pPr rtl="0">
              <a:lnSpc>
                <a:spcPct val="100000"/>
              </a:lnSpc>
              <a:buNone/>
            </a:pPr>
            <a:r>
              <a:rPr lang="en-US" sz="2666" u="sng">
                <a:solidFill>
                  <a:srgbClr val="0000FF"/>
                </a:solidFill>
                <a:latin typeface="Arial"/>
                <a:ea typeface="Arial"/>
                <a:cs typeface="Arial"/>
                <a:sym typeface="Arial"/>
                <a:hlinkClick r:id="rId4"/>
              </a:rPr>
              <a:t>Click here</a:t>
            </a:r>
            <a:r>
              <a:rPr lang="en-US" sz="2666">
                <a:solidFill>
                  <a:srgbClr val="FF0000"/>
                </a:solidFill>
                <a:latin typeface="Arial"/>
                <a:ea typeface="Arial"/>
                <a:cs typeface="Arial"/>
                <a:sym typeface="Arial"/>
              </a:rPr>
              <a:t> </a:t>
            </a:r>
            <a:r>
              <a:rPr lang="en-US" sz="2666">
                <a:solidFill>
                  <a:srgbClr val="FFFFFF"/>
                </a:solidFill>
                <a:latin typeface="Arial"/>
                <a:ea typeface="Arial"/>
                <a:cs typeface="Arial"/>
                <a:sym typeface="Arial"/>
              </a:rPr>
              <a:t>for a more </a:t>
            </a:r>
          </a:p>
          <a:p>
            <a:pPr rtl="0">
              <a:lnSpc>
                <a:spcPct val="100000"/>
              </a:lnSpc>
              <a:buNone/>
            </a:pPr>
            <a:r>
              <a:rPr lang="en-US" sz="2666">
                <a:solidFill>
                  <a:srgbClr val="FFFFFF"/>
                </a:solidFill>
                <a:latin typeface="Arial"/>
                <a:ea typeface="Arial"/>
                <a:cs typeface="Arial"/>
                <a:sym typeface="Arial"/>
              </a:rPr>
              <a:t>comprehensive explanation </a:t>
            </a:r>
          </a:p>
          <a:p>
            <a:pPr rtl="0">
              <a:lnSpc>
                <a:spcPct val="100000"/>
              </a:lnSpc>
              <a:buNone/>
            </a:pPr>
            <a:r>
              <a:rPr lang="en-US" sz="2666">
                <a:solidFill>
                  <a:srgbClr val="FFFFFF"/>
                </a:solidFill>
                <a:latin typeface="Arial"/>
                <a:ea typeface="Arial"/>
                <a:cs typeface="Arial"/>
                <a:sym typeface="Arial"/>
              </a:rPr>
              <a:t>and two student examples.</a:t>
            </a:r>
          </a:p>
          <a:p>
            <a:pPr rtl="0">
              <a:lnSpc>
                <a:spcPct val="100000"/>
              </a:lnSpc>
              <a:buNone/>
            </a:pPr>
            <a:r>
              <a:rPr lang="en-US" sz="2666">
                <a:solidFill>
                  <a:srgbClr val="000000"/>
                </a:solidFill>
                <a:latin typeface="Arial"/>
                <a:ea typeface="Arial"/>
                <a:cs typeface="Arial"/>
                <a:sym typeface="Arial"/>
              </a:rPr>
              <a:t> </a:t>
            </a:r>
          </a:p>
          <a:p>
            <a:endParaRPr lang="en-US" sz="2666">
              <a:solidFill>
                <a:srgbClr val="000000"/>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Submitted by</a:t>
            </a:r>
          </a:p>
          <a:p>
            <a:pPr rtl="0">
              <a:lnSpc>
                <a:spcPct val="100000"/>
              </a:lnSpc>
              <a:buNone/>
            </a:pPr>
            <a:r>
              <a:rPr lang="en-US" sz="2666">
                <a:solidFill>
                  <a:srgbClr val="FFFFFF"/>
                </a:solidFill>
                <a:latin typeface="Arial"/>
                <a:ea typeface="Arial"/>
                <a:cs typeface="Arial"/>
                <a:sym typeface="Arial"/>
              </a:rPr>
              <a:t>Chrissy Hellyer </a:t>
            </a:r>
          </a:p>
        </p:txBody>
      </p:sp>
      <p:sp>
        <p:nvSpPr>
          <p:cNvPr id="138" name="Shape 138"/>
          <p:cNvSpPr/>
          <p:nvPr/>
        </p:nvSpPr>
        <p:spPr>
          <a:xfrm>
            <a:off x="4368800" y="3048000"/>
            <a:ext cx="5236025" cy="4101824"/>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FFFFFF"/>
                </a:solidFill>
                <a:latin typeface="Arial"/>
                <a:ea typeface="Arial"/>
                <a:cs typeface="Arial"/>
                <a:sym typeface="Arial"/>
              </a:rPr>
              <a:t>#15 - Improve Writing</a:t>
            </a:r>
          </a:p>
        </p:txBody>
      </p:sp>
      <p:sp>
        <p:nvSpPr>
          <p:cNvPr id="144" name="Shape 144"/>
          <p:cNvSpPr txBox="1">
            <a:spLocks noGrp="1"/>
          </p:cNvSpPr>
          <p:nvPr>
            <p:ph type="body" idx="1"/>
          </p:nvPr>
        </p:nvSpPr>
        <p:spPr>
          <a:xfrm>
            <a:off x="5384800" y="1828800"/>
            <a:ext cx="4546599" cy="5562600"/>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Upload a piece of good writing and in shared reading annotate what makes it good</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Upload a piece of 'dull' writing and choose sections for children to improve- annotate or record</a:t>
            </a:r>
          </a:p>
          <a:p>
            <a:endParaRPr lang="en-US" sz="2666">
              <a:solidFill>
                <a:srgbClr val="FFFFFF"/>
              </a:solidFill>
              <a:latin typeface="Arial"/>
              <a:ea typeface="Arial"/>
              <a:cs typeface="Arial"/>
              <a:sym typeface="Arial"/>
            </a:endParaRPr>
          </a:p>
          <a:p>
            <a:endParaRPr lang="en-US" sz="2666">
              <a:solidFill>
                <a:srgbClr val="FFFFFF"/>
              </a:solidFill>
              <a:latin typeface="Arial"/>
              <a:ea typeface="Arial"/>
              <a:cs typeface="Arial"/>
              <a:sym typeface="Arial"/>
            </a:endParaRPr>
          </a:p>
          <a:p>
            <a:endParaRPr lang="en-US" sz="2666">
              <a:solidFill>
                <a:srgbClr val="FFFFFF"/>
              </a:solidFill>
              <a:latin typeface="Arial"/>
              <a:ea typeface="Arial"/>
              <a:cs typeface="Arial"/>
              <a:sym typeface="Arial"/>
            </a:endParaRPr>
          </a:p>
          <a:p>
            <a:endParaRPr lang="en-US" sz="2666">
              <a:solidFill>
                <a:srgbClr val="FFFFFF"/>
              </a:solidFill>
              <a:latin typeface="Arial"/>
              <a:ea typeface="Arial"/>
              <a:cs typeface="Arial"/>
              <a:sym typeface="Arial"/>
            </a:endParaRPr>
          </a:p>
          <a:p>
            <a:pPr algn="r" rtl="0">
              <a:lnSpc>
                <a:spcPct val="100000"/>
              </a:lnSpc>
              <a:buNone/>
            </a:pPr>
            <a:r>
              <a:rPr lang="en-US" sz="1600">
                <a:solidFill>
                  <a:srgbClr val="FFFFFF"/>
                </a:solidFill>
                <a:latin typeface="Arial"/>
                <a:ea typeface="Arial"/>
                <a:cs typeface="Arial"/>
                <a:sym typeface="Arial"/>
              </a:rPr>
              <a:t>VickiParsons</a:t>
            </a:r>
          </a:p>
        </p:txBody>
      </p:sp>
      <p:sp>
        <p:nvSpPr>
          <p:cNvPr id="145" name="Shape 145"/>
          <p:cNvSpPr/>
          <p:nvPr/>
        </p:nvSpPr>
        <p:spPr>
          <a:xfrm>
            <a:off x="391275" y="2716675"/>
            <a:ext cx="4457824" cy="3489750"/>
          </a:xfrm>
          <a:prstGeom prst="rect">
            <a:avLst/>
          </a:prstGeom>
          <a:blipFill>
            <a:blip r:embed="rId4"/>
            <a:stretch>
              <a:fillRect/>
            </a:stretch>
          </a:blipFill>
        </p:spPr>
      </p:sp>
      <p:sp>
        <p:nvSpPr>
          <p:cNvPr id="146" name="Shape 146"/>
          <p:cNvSpPr/>
          <p:nvPr/>
        </p:nvSpPr>
        <p:spPr>
          <a:xfrm>
            <a:off x="655450" y="1624425"/>
            <a:ext cx="1496700" cy="1849575"/>
          </a:xfrm>
          <a:custGeom>
            <a:avLst/>
            <a:gdLst/>
            <a:ahLst/>
            <a:cxnLst/>
            <a:rect l="0" t="0" r="0" b="0"/>
            <a:pathLst>
              <a:path w="21600" h="21600" extrusionOk="0">
                <a:moveTo>
                  <a:pt x="21600" y="8628"/>
                </a:moveTo>
                <a:cubicBezTo>
                  <a:pt x="21600" y="3863"/>
                  <a:pt x="16763" y="0"/>
                  <a:pt x="10799" y="0"/>
                </a:cubicBezTo>
                <a:cubicBezTo>
                  <a:pt x="4833" y="0"/>
                  <a:pt x="0" y="3863"/>
                  <a:pt x="0" y="8628"/>
                </a:cubicBezTo>
                <a:cubicBezTo>
                  <a:pt x="0" y="12311"/>
                  <a:pt x="2883" y="15453"/>
                  <a:pt x="6947" y="16693"/>
                </a:cubicBezTo>
                <a:cubicBezTo>
                  <a:pt x="7371" y="16821"/>
                  <a:pt x="7356" y="19211"/>
                  <a:pt x="5803" y="21600"/>
                </a:cubicBezTo>
                <a:cubicBezTo>
                  <a:pt x="8571" y="20513"/>
                  <a:pt x="9126" y="17161"/>
                  <a:pt x="9574" y="17203"/>
                </a:cubicBezTo>
                <a:cubicBezTo>
                  <a:pt x="9976" y="17238"/>
                  <a:pt x="10384" y="17257"/>
                  <a:pt x="10799" y="17257"/>
                </a:cubicBezTo>
                <a:cubicBezTo>
                  <a:pt x="16763" y="17257"/>
                  <a:pt x="21600" y="13394"/>
                  <a:pt x="21600" y="8628"/>
                </a:cubicBezTo>
                <a:close/>
              </a:path>
            </a:pathLst>
          </a:custGeom>
          <a:solidFill>
            <a:srgbClr val="FFFFFF"/>
          </a:solidFill>
          <a:ln w="12700" cap="flat">
            <a:solidFill>
              <a:srgbClr val="000000"/>
            </a:solidFill>
            <a:prstDash val="solid"/>
            <a:round/>
            <a:headEnd type="none" w="med" len="med"/>
            <a:tailEnd type="none" w="med" len="med"/>
          </a:ln>
        </p:spPr>
      </p:sp>
      <p:sp>
        <p:nvSpPr>
          <p:cNvPr id="147" name="Shape 147"/>
          <p:cNvSpPr txBox="1"/>
          <p:nvPr/>
        </p:nvSpPr>
        <p:spPr>
          <a:xfrm>
            <a:off x="908325" y="1750675"/>
            <a:ext cx="1347350" cy="1187274"/>
          </a:xfrm>
          <a:prstGeom prst="rect">
            <a:avLst/>
          </a:prstGeom>
        </p:spPr>
        <p:txBody>
          <a:bodyPr lIns="38100" tIns="38100" rIns="38100" bIns="38100" anchor="t" anchorCtr="0">
            <a:noAutofit/>
          </a:bodyPr>
          <a:lstStyle/>
          <a:p>
            <a:pPr rtl="0">
              <a:lnSpc>
                <a:spcPct val="100000"/>
              </a:lnSpc>
              <a:buNone/>
            </a:pPr>
            <a:r>
              <a:rPr lang="en-US" sz="1600">
                <a:solidFill>
                  <a:srgbClr val="000000"/>
                </a:solidFill>
                <a:latin typeface="Arial"/>
                <a:ea typeface="Arial"/>
                <a:cs typeface="Arial"/>
                <a:sym typeface="Arial"/>
              </a:rPr>
              <a:t>The beginning could be improved</a:t>
            </a: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FFFFFF"/>
                </a:solidFill>
                <a:latin typeface="Arial"/>
                <a:ea typeface="Arial"/>
                <a:cs typeface="Arial"/>
                <a:sym typeface="Arial"/>
              </a:rPr>
              <a:t>#16 - Geography/PSHCE</a:t>
            </a:r>
          </a:p>
        </p:txBody>
      </p:sp>
      <p:sp>
        <p:nvSpPr>
          <p:cNvPr id="153" name="Shape 153"/>
          <p:cNvSpPr txBox="1">
            <a:spLocks noGrp="1"/>
          </p:cNvSpPr>
          <p:nvPr>
            <p:ph type="body" idx="1"/>
          </p:nvPr>
        </p:nvSpPr>
        <p:spPr>
          <a:xfrm>
            <a:off x="5384800" y="1828800"/>
            <a:ext cx="4546599" cy="5562600"/>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Choose a photo for discussion. What are the people in it thinking? Why did the photographer choose this image?</a:t>
            </a:r>
          </a:p>
          <a:p>
            <a:pPr rtl="0">
              <a:lnSpc>
                <a:spcPct val="100000"/>
              </a:lnSpc>
              <a:buNone/>
            </a:pPr>
            <a:r>
              <a:rPr lang="en-US" sz="2666">
                <a:solidFill>
                  <a:srgbClr val="FFFFFF"/>
                </a:solidFill>
                <a:latin typeface="Arial"/>
                <a:ea typeface="Arial"/>
                <a:cs typeface="Arial"/>
                <a:sym typeface="Arial"/>
              </a:rPr>
              <a:t>What are the problems these people face?</a:t>
            </a:r>
          </a:p>
          <a:p>
            <a:pPr rtl="0">
              <a:lnSpc>
                <a:spcPct val="100000"/>
              </a:lnSpc>
              <a:buNone/>
            </a:pPr>
            <a:r>
              <a:rPr lang="en-US" sz="2666">
                <a:solidFill>
                  <a:srgbClr val="FFFFFF"/>
                </a:solidFill>
                <a:latin typeface="Arial"/>
                <a:ea typeface="Arial"/>
                <a:cs typeface="Arial"/>
                <a:sym typeface="Arial"/>
              </a:rPr>
              <a:t>Powerful way to share. Could record sound files in role and add to work.</a:t>
            </a:r>
          </a:p>
          <a:p>
            <a:pPr rtl="0">
              <a:lnSpc>
                <a:spcPct val="100000"/>
              </a:lnSpc>
              <a:buNone/>
            </a:pPr>
            <a:r>
              <a:rPr lang="en-US" sz="2666">
                <a:solidFill>
                  <a:srgbClr val="FFFFFF"/>
                </a:solidFill>
                <a:latin typeface="Arial"/>
                <a:ea typeface="Arial"/>
                <a:cs typeface="Arial"/>
                <a:sym typeface="Arial"/>
              </a:rPr>
              <a:t>Bullying images e.g Victim thoughts/bully/onlooker</a:t>
            </a:r>
          </a:p>
          <a:p>
            <a:endParaRPr lang="en-US" sz="2666">
              <a:solidFill>
                <a:srgbClr val="FFFFFF"/>
              </a:solidFill>
              <a:latin typeface="Arial"/>
              <a:ea typeface="Arial"/>
              <a:cs typeface="Arial"/>
              <a:sym typeface="Arial"/>
            </a:endParaRPr>
          </a:p>
        </p:txBody>
      </p:sp>
      <p:sp>
        <p:nvSpPr>
          <p:cNvPr id="154" name="Shape 154"/>
          <p:cNvSpPr/>
          <p:nvPr/>
        </p:nvSpPr>
        <p:spPr>
          <a:xfrm>
            <a:off x="764150" y="2324725"/>
            <a:ext cx="4089825" cy="3852449"/>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270925" y="332900"/>
            <a:ext cx="9632750" cy="988624"/>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 17 - Perform a poem </a:t>
            </a:r>
          </a:p>
        </p:txBody>
      </p:sp>
      <p:sp>
        <p:nvSpPr>
          <p:cNvPr id="160" name="Shape 160"/>
          <p:cNvSpPr txBox="1">
            <a:spLocks noGrp="1"/>
          </p:cNvSpPr>
          <p:nvPr>
            <p:ph type="body" idx="1"/>
          </p:nvPr>
        </p:nvSpPr>
        <p:spPr>
          <a:xfrm>
            <a:off x="285550" y="1393300"/>
            <a:ext cx="5640925" cy="664087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Take a poem with several verses</a:t>
            </a:r>
          </a:p>
          <a:p>
            <a:pPr rtl="0">
              <a:lnSpc>
                <a:spcPct val="100000"/>
              </a:lnSpc>
              <a:buNone/>
            </a:pPr>
            <a:r>
              <a:rPr lang="en-US" sz="2666">
                <a:solidFill>
                  <a:srgbClr val="FFFFFF"/>
                </a:solidFill>
                <a:latin typeface="Arial"/>
                <a:ea typeface="Arial"/>
                <a:cs typeface="Arial"/>
                <a:sym typeface="Arial"/>
              </a:rPr>
              <a:t>like in the example the</a:t>
            </a:r>
          </a:p>
          <a:p>
            <a:pPr rtl="0">
              <a:lnSpc>
                <a:spcPct val="100000"/>
              </a:lnSpc>
              <a:buNone/>
            </a:pPr>
            <a:r>
              <a:rPr lang="en-US" sz="2666">
                <a:solidFill>
                  <a:srgbClr val="FFFFFF"/>
                </a:solidFill>
                <a:latin typeface="Arial"/>
                <a:ea typeface="Arial"/>
                <a:cs typeface="Arial"/>
                <a:sym typeface="Arial"/>
              </a:rPr>
              <a:t>"Der Erlkoenig" by</a:t>
            </a:r>
          </a:p>
          <a:p>
            <a:pPr rtl="0">
              <a:lnSpc>
                <a:spcPct val="100000"/>
              </a:lnSpc>
              <a:buNone/>
            </a:pPr>
            <a:r>
              <a:rPr lang="en-US" sz="2666">
                <a:solidFill>
                  <a:srgbClr val="FFFFFF"/>
                </a:solidFill>
                <a:latin typeface="Arial"/>
                <a:ea typeface="Arial"/>
                <a:cs typeface="Arial"/>
                <a:sym typeface="Arial"/>
              </a:rPr>
              <a:t>Wolfgang v.Goethe</a:t>
            </a:r>
          </a:p>
          <a:p>
            <a:pPr rtl="0">
              <a:lnSpc>
                <a:spcPct val="100000"/>
              </a:lnSpc>
              <a:buNone/>
            </a:pPr>
            <a:r>
              <a:rPr lang="en-US" sz="2666">
                <a:solidFill>
                  <a:srgbClr val="FFFFFF"/>
                </a:solidFill>
                <a:latin typeface="Arial"/>
                <a:ea typeface="Arial"/>
                <a:cs typeface="Arial"/>
                <a:sym typeface="Arial"/>
              </a:rPr>
              <a:t>Search for copyright free images</a:t>
            </a:r>
          </a:p>
          <a:p>
            <a:pPr rtl="0">
              <a:lnSpc>
                <a:spcPct val="100000"/>
              </a:lnSpc>
              <a:buNone/>
            </a:pPr>
            <a:r>
              <a:rPr lang="en-US" sz="2666">
                <a:solidFill>
                  <a:srgbClr val="FFFFFF"/>
                </a:solidFill>
                <a:latin typeface="Arial"/>
                <a:ea typeface="Arial"/>
                <a:cs typeface="Arial"/>
                <a:sym typeface="Arial"/>
              </a:rPr>
              <a:t>Upload the photos</a:t>
            </a:r>
          </a:p>
          <a:p>
            <a:pPr rtl="0">
              <a:lnSpc>
                <a:spcPct val="100000"/>
              </a:lnSpc>
              <a:buNone/>
            </a:pPr>
            <a:r>
              <a:rPr lang="en-US" sz="2666">
                <a:solidFill>
                  <a:srgbClr val="FFFFFF"/>
                </a:solidFill>
                <a:latin typeface="Arial"/>
                <a:ea typeface="Arial"/>
                <a:cs typeface="Arial"/>
                <a:sym typeface="Arial"/>
              </a:rPr>
              <a:t>Record the voices of the students</a:t>
            </a:r>
          </a:p>
          <a:p>
            <a:pPr rtl="0">
              <a:lnSpc>
                <a:spcPct val="100000"/>
              </a:lnSpc>
              <a:buNone/>
            </a:pPr>
            <a:r>
              <a:rPr lang="en-US" sz="2666">
                <a:solidFill>
                  <a:srgbClr val="FFFFFF"/>
                </a:solidFill>
                <a:latin typeface="Arial"/>
                <a:ea typeface="Arial"/>
                <a:cs typeface="Arial"/>
                <a:sym typeface="Arial"/>
              </a:rPr>
              <a:t>by microphone and using the</a:t>
            </a:r>
          </a:p>
          <a:p>
            <a:pPr rtl="0">
              <a:lnSpc>
                <a:spcPct val="100000"/>
              </a:lnSpc>
              <a:buNone/>
            </a:pPr>
            <a:r>
              <a:rPr lang="en-US" sz="2666">
                <a:solidFill>
                  <a:srgbClr val="FFFFFF"/>
                </a:solidFill>
                <a:latin typeface="Arial"/>
                <a:ea typeface="Arial"/>
                <a:cs typeface="Arial"/>
                <a:sym typeface="Arial"/>
              </a:rPr>
              <a:t>free program Audacity</a:t>
            </a:r>
          </a:p>
          <a:p>
            <a:pPr rtl="0">
              <a:lnSpc>
                <a:spcPct val="100000"/>
              </a:lnSpc>
              <a:buNone/>
            </a:pPr>
            <a:r>
              <a:rPr lang="en-US" sz="2666">
                <a:solidFill>
                  <a:srgbClr val="FFFFFF"/>
                </a:solidFill>
                <a:latin typeface="Arial"/>
                <a:ea typeface="Arial"/>
                <a:cs typeface="Arial"/>
                <a:sym typeface="Arial"/>
              </a:rPr>
              <a:t>Save to mp3 and upload it</a:t>
            </a:r>
          </a:p>
          <a:p>
            <a:pPr rtl="0">
              <a:lnSpc>
                <a:spcPct val="100000"/>
              </a:lnSpc>
              <a:buNone/>
            </a:pPr>
            <a:r>
              <a:rPr lang="en-US" sz="2666">
                <a:solidFill>
                  <a:srgbClr val="FFFFFF"/>
                </a:solidFill>
                <a:latin typeface="Arial"/>
                <a:ea typeface="Arial"/>
                <a:cs typeface="Arial"/>
                <a:sym typeface="Arial"/>
              </a:rPr>
              <a:t>Here you can watch</a:t>
            </a:r>
          </a:p>
          <a:p>
            <a:pPr rtl="0">
              <a:lnSpc>
                <a:spcPct val="100000"/>
              </a:lnSpc>
              <a:buNone/>
            </a:pPr>
            <a:r>
              <a:rPr lang="en-US" sz="2666">
                <a:solidFill>
                  <a:srgbClr val="FFFFFF"/>
                </a:solidFill>
                <a:latin typeface="Arial"/>
                <a:ea typeface="Arial"/>
                <a:cs typeface="Arial"/>
                <a:sym typeface="Arial"/>
              </a:rPr>
              <a:t>the German poem</a:t>
            </a:r>
          </a:p>
          <a:p>
            <a:endParaRPr lang="en-US" sz="2666">
              <a:solidFill>
                <a:srgbClr val="FFFFFF"/>
              </a:solidFill>
              <a:latin typeface="Arial"/>
              <a:ea typeface="Arial"/>
              <a:cs typeface="Arial"/>
              <a:sym typeface="Arial"/>
            </a:endParaRPr>
          </a:p>
          <a:p>
            <a:endParaRPr lang="en-US" sz="2666">
              <a:solidFill>
                <a:srgbClr val="FFFFFF"/>
              </a:solidFill>
              <a:latin typeface="Arial"/>
              <a:ea typeface="Arial"/>
              <a:cs typeface="Arial"/>
              <a:sym typeface="Arial"/>
            </a:endParaRPr>
          </a:p>
          <a:p>
            <a:endParaRPr lang="en-US" sz="2666">
              <a:solidFill>
                <a:srgbClr val="FFFFFF"/>
              </a:solidFill>
              <a:latin typeface="Arial"/>
              <a:ea typeface="Arial"/>
              <a:cs typeface="Arial"/>
              <a:sym typeface="Arial"/>
            </a:endParaRPr>
          </a:p>
          <a:p>
            <a:endParaRPr lang="en-US" sz="2666">
              <a:solidFill>
                <a:srgbClr val="FFFFFF"/>
              </a:solidFill>
              <a:latin typeface="Arial"/>
              <a:ea typeface="Arial"/>
              <a:cs typeface="Arial"/>
              <a:sym typeface="Arial"/>
            </a:endParaRPr>
          </a:p>
          <a:p>
            <a:pPr algn="r" rtl="0">
              <a:lnSpc>
                <a:spcPct val="100000"/>
              </a:lnSpc>
              <a:buNone/>
            </a:pPr>
            <a:r>
              <a:rPr lang="en-US" sz="1600">
                <a:solidFill>
                  <a:srgbClr val="FFFFFF"/>
                </a:solidFill>
                <a:latin typeface="Arial"/>
                <a:ea typeface="Arial"/>
                <a:cs typeface="Arial"/>
                <a:sym typeface="Arial"/>
              </a:rPr>
              <a:t>VickiParsons</a:t>
            </a:r>
          </a:p>
        </p:txBody>
      </p:sp>
      <p:sp>
        <p:nvSpPr>
          <p:cNvPr id="161" name="Shape 161"/>
          <p:cNvSpPr/>
          <p:nvPr/>
        </p:nvSpPr>
        <p:spPr>
          <a:xfrm>
            <a:off x="5677275" y="1479600"/>
            <a:ext cx="4284524" cy="4158350"/>
          </a:xfrm>
          <a:prstGeom prst="rect">
            <a:avLst/>
          </a:prstGeom>
          <a:blipFill>
            <a:blip r:embed="rId4"/>
            <a:stretch>
              <a:fillRect/>
            </a:stretch>
          </a:blipFill>
        </p:spPr>
      </p:sp>
      <p:sp>
        <p:nvSpPr>
          <p:cNvPr id="162" name="Shape 162"/>
          <p:cNvSpPr txBox="1"/>
          <p:nvPr/>
        </p:nvSpPr>
        <p:spPr>
          <a:xfrm>
            <a:off x="3965475" y="6534950"/>
            <a:ext cx="6109175" cy="912575"/>
          </a:xfrm>
          <a:prstGeom prst="rect">
            <a:avLst/>
          </a:prstGeom>
        </p:spPr>
        <p:txBody>
          <a:bodyPr lIns="38100" tIns="38100" rIns="38100" bIns="38100" anchor="t" anchorCtr="0">
            <a:noAutofit/>
          </a:bodyPr>
          <a:lstStyle/>
          <a:p>
            <a:pPr rtl="0">
              <a:lnSpc>
                <a:spcPct val="100000"/>
              </a:lnSpc>
              <a:buNone/>
            </a:pPr>
            <a:r>
              <a:rPr lang="en-US" sz="2666" u="sng">
                <a:solidFill>
                  <a:srgbClr val="CCCCCC"/>
                </a:solidFill>
                <a:latin typeface="Arial"/>
                <a:ea typeface="Arial"/>
                <a:cs typeface="Arial"/>
                <a:sym typeface="Arial"/>
                <a:hlinkClick r:id="rId5"/>
              </a:rPr>
              <a:t>http://ed.voicethread.com/share/506227/</a:t>
            </a:r>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270925" y="332900"/>
            <a:ext cx="9632750" cy="988624"/>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 18 - Describe an Experiment</a:t>
            </a:r>
          </a:p>
        </p:txBody>
      </p:sp>
      <p:sp>
        <p:nvSpPr>
          <p:cNvPr id="168" name="Shape 168"/>
          <p:cNvSpPr txBox="1">
            <a:spLocks noGrp="1"/>
          </p:cNvSpPr>
          <p:nvPr>
            <p:ph type="body" idx="1"/>
          </p:nvPr>
        </p:nvSpPr>
        <p:spPr>
          <a:xfrm>
            <a:off x="406400" y="1422375"/>
            <a:ext cx="3532500" cy="58037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Students take pictures before, during and after a science experiment and then record their predictions, observations and explanations. This can be used as an assessment task, to gauge student understanding of the process. </a:t>
            </a:r>
          </a:p>
        </p:txBody>
      </p:sp>
      <p:sp>
        <p:nvSpPr>
          <p:cNvPr id="169" name="Shape 169"/>
          <p:cNvSpPr/>
          <p:nvPr/>
        </p:nvSpPr>
        <p:spPr>
          <a:xfrm>
            <a:off x="3962400" y="1422375"/>
            <a:ext cx="5715000" cy="4292574"/>
          </a:xfrm>
          <a:prstGeom prst="rect">
            <a:avLst/>
          </a:prstGeom>
          <a:blipFill>
            <a:blip r:embed="rId4"/>
            <a:stretch>
              <a:fillRect/>
            </a:stretch>
          </a:blipFill>
        </p:spPr>
      </p:sp>
      <p:sp>
        <p:nvSpPr>
          <p:cNvPr id="170" name="Shape 170"/>
          <p:cNvSpPr txBox="1"/>
          <p:nvPr/>
        </p:nvSpPr>
        <p:spPr>
          <a:xfrm>
            <a:off x="3759200" y="6400800"/>
            <a:ext cx="5885899" cy="800650"/>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5"/>
              </a:rPr>
              <a:t>http://voicethread.com/share/118702/</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#1 - Mystery Places</a:t>
            </a:r>
          </a:p>
        </p:txBody>
      </p:sp>
      <p:sp>
        <p:nvSpPr>
          <p:cNvPr id="29" name="Shape 29"/>
          <p:cNvSpPr txBox="1">
            <a:spLocks noGrp="1"/>
          </p:cNvSpPr>
          <p:nvPr>
            <p:ph type="body" idx="1"/>
          </p:nvPr>
        </p:nvSpPr>
        <p:spPr>
          <a:xfrm>
            <a:off x="809875" y="1113550"/>
            <a:ext cx="9622499" cy="556967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Upload an image of a mystery scene and have the class suggest what they think it is or what might have caused it</a:t>
            </a:r>
          </a:p>
          <a:p>
            <a:pPr rtl="0">
              <a:lnSpc>
                <a:spcPct val="100000"/>
              </a:lnSpc>
              <a:buNone/>
            </a:pPr>
            <a:r>
              <a:rPr lang="en-US" sz="2666">
                <a:solidFill>
                  <a:srgbClr val="FFFFFF"/>
                </a:solidFill>
                <a:latin typeface="Arial"/>
                <a:ea typeface="Arial"/>
                <a:cs typeface="Arial"/>
                <a:sym typeface="Arial"/>
              </a:rPr>
              <a:t>Example from</a:t>
            </a:r>
            <a:r>
              <a:rPr lang="en-US" sz="2666">
                <a:solidFill>
                  <a:srgbClr val="000000"/>
                </a:solidFill>
                <a:latin typeface="Arial"/>
                <a:ea typeface="Arial"/>
                <a:cs typeface="Arial"/>
                <a:sym typeface="Arial"/>
              </a:rPr>
              <a:t> </a:t>
            </a:r>
            <a:r>
              <a:rPr lang="en-US" sz="2666" u="sng">
                <a:solidFill>
                  <a:srgbClr val="FFFF00"/>
                </a:solidFill>
                <a:latin typeface="Arial"/>
                <a:ea typeface="Arial"/>
                <a:cs typeface="Arial"/>
                <a:sym typeface="Arial"/>
                <a:hlinkClick r:id="rId4"/>
              </a:rPr>
              <a:t>Y7 geography class here</a:t>
            </a:r>
            <a:r>
              <a:rPr lang="en-US" sz="2666">
                <a:solidFill>
                  <a:srgbClr val="FFFF00"/>
                </a:solidFill>
                <a:latin typeface="Arial"/>
                <a:ea typeface="Arial"/>
                <a:cs typeface="Arial"/>
                <a:sym typeface="Arial"/>
              </a:rPr>
              <a:t>:</a:t>
            </a:r>
          </a:p>
          <a:p>
            <a:pPr rtl="0">
              <a:lnSpc>
                <a:spcPct val="100000"/>
              </a:lnSpc>
              <a:buNone/>
            </a:pPr>
            <a:r>
              <a:rPr lang="en-US" sz="2666">
                <a:solidFill>
                  <a:srgbClr val="FFFF00"/>
                </a:solidFill>
                <a:latin typeface="Arial"/>
                <a:ea typeface="Arial"/>
                <a:cs typeface="Arial"/>
                <a:sym typeface="Arial"/>
              </a:rPr>
              <a:t> </a:t>
            </a:r>
          </a:p>
          <a:p>
            <a:endParaRPr lang="en-US" sz="2666">
              <a:solidFill>
                <a:srgbClr val="FFFF00"/>
              </a:solidFill>
              <a:latin typeface="Arial"/>
              <a:ea typeface="Arial"/>
              <a:cs typeface="Arial"/>
              <a:sym typeface="Arial"/>
            </a:endParaRPr>
          </a:p>
          <a:p>
            <a:endParaRPr lang="en-US" sz="2666">
              <a:solidFill>
                <a:srgbClr val="FFFF00"/>
              </a:solidFill>
              <a:latin typeface="Arial"/>
              <a:ea typeface="Arial"/>
              <a:cs typeface="Arial"/>
              <a:sym typeface="Arial"/>
            </a:endParaRPr>
          </a:p>
          <a:p>
            <a:endParaRPr lang="en-US" sz="2666">
              <a:solidFill>
                <a:srgbClr val="FFFF00"/>
              </a:solidFill>
              <a:latin typeface="Arial"/>
              <a:ea typeface="Arial"/>
              <a:cs typeface="Arial"/>
              <a:sym typeface="Arial"/>
            </a:endParaRPr>
          </a:p>
          <a:p>
            <a:endParaRPr lang="en-US" sz="2666">
              <a:solidFill>
                <a:srgbClr val="FFFF00"/>
              </a:solidFill>
              <a:latin typeface="Arial"/>
              <a:ea typeface="Arial"/>
              <a:cs typeface="Arial"/>
              <a:sym typeface="Arial"/>
            </a:endParaRPr>
          </a:p>
          <a:p>
            <a:pPr rtl="0">
              <a:lnSpc>
                <a:spcPct val="100000"/>
              </a:lnSpc>
              <a:buNone/>
            </a:pPr>
            <a:r>
              <a:rPr lang="en-US" sz="2666" u="sng">
                <a:solidFill>
                  <a:srgbClr val="0000FF"/>
                </a:solidFill>
                <a:latin typeface="Arial"/>
                <a:ea typeface="Arial"/>
                <a:cs typeface="Arial"/>
                <a:sym typeface="Arial"/>
                <a:hlinkClick r:id="rId5"/>
              </a:rPr>
              <a:t>Mary Cooch</a:t>
            </a:r>
            <a:r>
              <a:rPr lang="en-US" sz="2666">
                <a:solidFill>
                  <a:srgbClr val="000000"/>
                </a:solidFill>
                <a:latin typeface="Arial"/>
                <a:ea typeface="Arial"/>
                <a:cs typeface="Arial"/>
                <a:sym typeface="Arial"/>
              </a:rPr>
              <a:t/>
            </a:r>
            <a:br>
              <a:rPr lang="en-US" sz="2666">
                <a:solidFill>
                  <a:srgbClr val="000000"/>
                </a:solidFill>
                <a:latin typeface="Arial"/>
                <a:ea typeface="Arial"/>
                <a:cs typeface="Arial"/>
                <a:sym typeface="Arial"/>
              </a:rPr>
            </a:br>
            <a:r>
              <a:rPr lang="en-US" sz="2666">
                <a:solidFill>
                  <a:srgbClr val="000000"/>
                </a:solidFill>
                <a:latin typeface="Arial"/>
                <a:ea typeface="Arial"/>
                <a:cs typeface="Arial"/>
                <a:sym typeface="Arial"/>
              </a:rPr>
              <a:t>,/.,/.,/.</a:t>
            </a:r>
          </a:p>
        </p:txBody>
      </p:sp>
      <p:sp>
        <p:nvSpPr>
          <p:cNvPr id="30" name="Shape 30"/>
          <p:cNvSpPr/>
          <p:nvPr/>
        </p:nvSpPr>
        <p:spPr>
          <a:xfrm>
            <a:off x="3048000" y="3251200"/>
            <a:ext cx="3860800" cy="2895600"/>
          </a:xfrm>
          <a:prstGeom prst="rect">
            <a:avLst/>
          </a:prstGeom>
          <a:blipFill>
            <a:blip r:embed="rId6"/>
            <a:stretch>
              <a:fillRect/>
            </a:stretch>
          </a:blipFill>
        </p:spPr>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270925" y="332900"/>
            <a:ext cx="9632750" cy="988624"/>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 19 - Describe a Process</a:t>
            </a:r>
          </a:p>
        </p:txBody>
      </p:sp>
      <p:sp>
        <p:nvSpPr>
          <p:cNvPr id="176" name="Shape 176"/>
          <p:cNvSpPr txBox="1">
            <a:spLocks noGrp="1"/>
          </p:cNvSpPr>
          <p:nvPr>
            <p:ph type="body" idx="1"/>
          </p:nvPr>
        </p:nvSpPr>
        <p:spPr>
          <a:xfrm>
            <a:off x="609600" y="1422375"/>
            <a:ext cx="3532500" cy="58037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Students draw a picture of a process - the water cycle, food web, carbon cycle, circulatory system or digective system for example. They then describe the process, using the pens to draw annotations on their pictures. </a:t>
            </a:r>
          </a:p>
        </p:txBody>
      </p:sp>
      <p:sp>
        <p:nvSpPr>
          <p:cNvPr id="177" name="Shape 177"/>
          <p:cNvSpPr/>
          <p:nvPr/>
        </p:nvSpPr>
        <p:spPr>
          <a:xfrm>
            <a:off x="4368800" y="1320800"/>
            <a:ext cx="5273675" cy="4907924"/>
          </a:xfrm>
          <a:prstGeom prst="rect">
            <a:avLst/>
          </a:prstGeom>
          <a:blipFill>
            <a:blip r:embed="rId4"/>
            <a:stretch>
              <a:fillRect/>
            </a:stretch>
          </a:blipFill>
        </p:spPr>
      </p:sp>
      <p:sp>
        <p:nvSpPr>
          <p:cNvPr id="178" name="Shape 178"/>
          <p:cNvSpPr txBox="1"/>
          <p:nvPr/>
        </p:nvSpPr>
        <p:spPr>
          <a:xfrm>
            <a:off x="3962400" y="6502400"/>
            <a:ext cx="5884925" cy="622174"/>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5"/>
              </a:rPr>
              <a:t>http://voicethread.com/share/118753/</a:t>
            </a:r>
          </a:p>
        </p:txBody>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270925" y="332900"/>
            <a:ext cx="9632750" cy="988624"/>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 20 - Describing Probability</a:t>
            </a:r>
          </a:p>
        </p:txBody>
      </p:sp>
      <p:sp>
        <p:nvSpPr>
          <p:cNvPr id="184" name="Shape 184"/>
          <p:cNvSpPr txBox="1">
            <a:spLocks noGrp="1"/>
          </p:cNvSpPr>
          <p:nvPr>
            <p:ph type="body" idx="1"/>
          </p:nvPr>
        </p:nvSpPr>
        <p:spPr>
          <a:xfrm>
            <a:off x="509675" y="1320800"/>
            <a:ext cx="3604675" cy="5985275"/>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Students upload images showing different choices and make up stories about the probability of choosing each event. For example, "5 of the chocolates have nuts, 7 have soft centres and 4 have hard toffee. What is the probability of choosing a nut chocolate?"</a:t>
            </a:r>
          </a:p>
        </p:txBody>
      </p:sp>
      <p:sp>
        <p:nvSpPr>
          <p:cNvPr id="185" name="Shape 185"/>
          <p:cNvSpPr/>
          <p:nvPr/>
        </p:nvSpPr>
        <p:spPr>
          <a:xfrm>
            <a:off x="4165600" y="1422375"/>
            <a:ext cx="5715000" cy="4203700"/>
          </a:xfrm>
          <a:prstGeom prst="rect">
            <a:avLst/>
          </a:prstGeom>
          <a:blipFill>
            <a:blip r:embed="rId4"/>
            <a:stretch>
              <a:fillRect/>
            </a:stretch>
          </a:blipFill>
        </p:spPr>
      </p:sp>
      <p:sp>
        <p:nvSpPr>
          <p:cNvPr id="186" name="Shape 186"/>
          <p:cNvSpPr txBox="1"/>
          <p:nvPr/>
        </p:nvSpPr>
        <p:spPr>
          <a:xfrm>
            <a:off x="3759250" y="6506550"/>
            <a:ext cx="6058924" cy="1071900"/>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5"/>
              </a:rPr>
              <a:t>http://voicethread.com/share/222931/</a:t>
            </a:r>
          </a:p>
        </p:txBody>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270925" y="332900"/>
            <a:ext cx="9632750" cy="988624"/>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 21 - The Adventures of...............</a:t>
            </a:r>
          </a:p>
        </p:txBody>
      </p:sp>
      <p:sp>
        <p:nvSpPr>
          <p:cNvPr id="192" name="Shape 192"/>
          <p:cNvSpPr txBox="1">
            <a:spLocks noGrp="1"/>
          </p:cNvSpPr>
          <p:nvPr>
            <p:ph type="body" idx="1"/>
          </p:nvPr>
        </p:nvSpPr>
        <p:spPr>
          <a:xfrm>
            <a:off x="474450" y="1320800"/>
            <a:ext cx="3671949" cy="577477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Students take pictures of a familiar object with a known height (stuffed toy, metre ruler, matchbox) in different locations around the school. Then they estimate the size of objects in the photo using the ratio of the known object. So, if the bin is twice the height of the ruler, the bin is two metres tall.</a:t>
            </a:r>
          </a:p>
        </p:txBody>
      </p:sp>
      <p:sp>
        <p:nvSpPr>
          <p:cNvPr id="193" name="Shape 193"/>
          <p:cNvSpPr txBox="1"/>
          <p:nvPr/>
        </p:nvSpPr>
        <p:spPr>
          <a:xfrm>
            <a:off x="3962400" y="6603975"/>
            <a:ext cx="6000000" cy="670475"/>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4"/>
              </a:rPr>
              <a:t>http://voicethread.com/share/210662/</a:t>
            </a:r>
          </a:p>
        </p:txBody>
      </p:sp>
      <p:sp>
        <p:nvSpPr>
          <p:cNvPr id="194" name="Shape 194"/>
          <p:cNvSpPr/>
          <p:nvPr/>
        </p:nvSpPr>
        <p:spPr>
          <a:xfrm>
            <a:off x="4165600" y="1320800"/>
            <a:ext cx="5715000" cy="4267200"/>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270925" y="332900"/>
            <a:ext cx="9632750" cy="988624"/>
          </a:xfrm>
          <a:prstGeom prst="rect">
            <a:avLst/>
          </a:prstGeom>
        </p:spPr>
        <p:txBody>
          <a:bodyPr lIns="38100" tIns="38100" rIns="38100" bIns="38100" anchor="t" anchorCtr="0">
            <a:noAutofit/>
          </a:bodyPr>
          <a:lstStyle/>
          <a:p>
            <a:pPr rtl="0">
              <a:lnSpc>
                <a:spcPct val="100000"/>
              </a:lnSpc>
              <a:buNone/>
            </a:pPr>
            <a:r>
              <a:rPr lang="en-US" sz="4266">
                <a:solidFill>
                  <a:srgbClr val="F3F3F3"/>
                </a:solidFill>
                <a:latin typeface="Arial"/>
                <a:ea typeface="Arial"/>
                <a:cs typeface="Arial"/>
                <a:sym typeface="Arial"/>
              </a:rPr>
              <a:t># 22 - Interpreting Graphs</a:t>
            </a:r>
          </a:p>
        </p:txBody>
      </p:sp>
      <p:sp>
        <p:nvSpPr>
          <p:cNvPr id="200" name="Shape 200"/>
          <p:cNvSpPr txBox="1">
            <a:spLocks noGrp="1"/>
          </p:cNvSpPr>
          <p:nvPr>
            <p:ph type="body" idx="1"/>
          </p:nvPr>
        </p:nvSpPr>
        <p:spPr>
          <a:xfrm>
            <a:off x="509675" y="1320800"/>
            <a:ext cx="3604675" cy="5985275"/>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Students upload images of graphs they create (can use </a:t>
            </a:r>
            <a:r>
              <a:rPr lang="en-US" sz="2666" u="sng">
                <a:solidFill>
                  <a:srgbClr val="FFFFFF"/>
                </a:solidFill>
                <a:latin typeface="Arial"/>
                <a:ea typeface="Arial"/>
                <a:cs typeface="Arial"/>
                <a:sym typeface="Arial"/>
                <a:hlinkClick r:id="rId4"/>
              </a:rPr>
              <a:t>Create-a-Graph</a:t>
            </a:r>
            <a:r>
              <a:rPr lang="en-US" sz="2666">
                <a:solidFill>
                  <a:srgbClr val="FFFFFF"/>
                </a:solidFill>
                <a:latin typeface="Arial"/>
                <a:ea typeface="Arial"/>
                <a:cs typeface="Arial"/>
                <a:sym typeface="Arial"/>
              </a:rPr>
              <a:t>) or graphs of something they are interested in (footy statistics, local rainfall, song downloads etc) and describe what the graph shows - mentioning SALT - scale, axes, labels and title)</a:t>
            </a:r>
          </a:p>
        </p:txBody>
      </p:sp>
      <p:sp>
        <p:nvSpPr>
          <p:cNvPr id="201" name="Shape 201"/>
          <p:cNvSpPr txBox="1"/>
          <p:nvPr/>
        </p:nvSpPr>
        <p:spPr>
          <a:xfrm>
            <a:off x="3556000" y="6603975"/>
            <a:ext cx="6097075" cy="784674"/>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5"/>
              </a:rPr>
              <a:t>http://voicethread.com/share/1264128/</a:t>
            </a:r>
          </a:p>
        </p:txBody>
      </p:sp>
      <p:sp>
        <p:nvSpPr>
          <p:cNvPr id="202" name="Shape 202"/>
          <p:cNvSpPr/>
          <p:nvPr/>
        </p:nvSpPr>
        <p:spPr>
          <a:xfrm>
            <a:off x="4470400" y="999600"/>
            <a:ext cx="5285299" cy="4981825"/>
          </a:xfrm>
          <a:prstGeom prst="rect">
            <a:avLst/>
          </a:prstGeom>
          <a:blipFill>
            <a:blip r:embed="rId6"/>
            <a:stretch>
              <a:fillRect/>
            </a:stretch>
          </a:blipFill>
        </p:spPr>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307875" y="308425"/>
            <a:ext cx="9620424" cy="1654625"/>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#23 Ask for feedback on speeches</a:t>
            </a:r>
          </a:p>
        </p:txBody>
      </p:sp>
      <p:sp>
        <p:nvSpPr>
          <p:cNvPr id="208" name="Shape 208"/>
          <p:cNvSpPr txBox="1">
            <a:spLocks noGrp="1"/>
          </p:cNvSpPr>
          <p:nvPr>
            <p:ph type="body" idx="1"/>
          </p:nvPr>
        </p:nvSpPr>
        <p:spPr>
          <a:xfrm>
            <a:off x="511300" y="2340125"/>
            <a:ext cx="8984450" cy="4241925"/>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Record children's</a:t>
            </a:r>
          </a:p>
          <a:p>
            <a:pPr rtl="0">
              <a:lnSpc>
                <a:spcPct val="100000"/>
              </a:lnSpc>
              <a:buNone/>
            </a:pPr>
            <a:r>
              <a:rPr lang="en-US" sz="2666">
                <a:solidFill>
                  <a:srgbClr val="FFFFFF"/>
                </a:solidFill>
                <a:latin typeface="Arial"/>
                <a:ea typeface="Arial"/>
                <a:cs typeface="Arial"/>
                <a:sym typeface="Arial"/>
              </a:rPr>
              <a:t>speeches and</a:t>
            </a:r>
          </a:p>
          <a:p>
            <a:pPr rtl="0">
              <a:lnSpc>
                <a:spcPct val="100000"/>
              </a:lnSpc>
              <a:buNone/>
            </a:pPr>
            <a:r>
              <a:rPr lang="en-US" sz="2666">
                <a:solidFill>
                  <a:srgbClr val="FFFFFF"/>
                </a:solidFill>
                <a:latin typeface="Arial"/>
                <a:ea typeface="Arial"/>
                <a:cs typeface="Arial"/>
                <a:sym typeface="Arial"/>
              </a:rPr>
              <a:t>encourage other</a:t>
            </a:r>
          </a:p>
          <a:p>
            <a:pPr rtl="0">
              <a:lnSpc>
                <a:spcPct val="100000"/>
              </a:lnSpc>
              <a:buNone/>
            </a:pPr>
            <a:r>
              <a:rPr lang="en-US" sz="2666">
                <a:solidFill>
                  <a:srgbClr val="FFFFFF"/>
                </a:solidFill>
                <a:latin typeface="Arial"/>
                <a:ea typeface="Arial"/>
                <a:cs typeface="Arial"/>
                <a:sym typeface="Arial"/>
              </a:rPr>
              <a:t>people for their</a:t>
            </a:r>
          </a:p>
          <a:p>
            <a:pPr rtl="0">
              <a:lnSpc>
                <a:spcPct val="100000"/>
              </a:lnSpc>
              <a:buNone/>
            </a:pPr>
            <a:r>
              <a:rPr lang="en-US" sz="2666">
                <a:solidFill>
                  <a:srgbClr val="FFFFFF"/>
                </a:solidFill>
                <a:latin typeface="Arial"/>
                <a:ea typeface="Arial"/>
                <a:cs typeface="Arial"/>
                <a:sym typeface="Arial"/>
              </a:rPr>
              <a:t>feedback.</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Two stars and a </a:t>
            </a:r>
          </a:p>
          <a:p>
            <a:pPr rtl="0">
              <a:lnSpc>
                <a:spcPct val="100000"/>
              </a:lnSpc>
              <a:buNone/>
            </a:pPr>
            <a:r>
              <a:rPr lang="en-US" sz="2666">
                <a:solidFill>
                  <a:srgbClr val="FFFFFF"/>
                </a:solidFill>
                <a:latin typeface="Arial"/>
                <a:ea typeface="Arial"/>
                <a:cs typeface="Arial"/>
                <a:sym typeface="Arial"/>
              </a:rPr>
              <a:t>wish.</a:t>
            </a:r>
          </a:p>
        </p:txBody>
      </p:sp>
      <p:sp>
        <p:nvSpPr>
          <p:cNvPr id="209" name="Shape 209"/>
          <p:cNvSpPr/>
          <p:nvPr/>
        </p:nvSpPr>
        <p:spPr>
          <a:xfrm>
            <a:off x="3657600" y="2946400"/>
            <a:ext cx="5855875" cy="3843999"/>
          </a:xfrm>
          <a:prstGeom prst="rect">
            <a:avLst/>
          </a:prstGeom>
          <a:blipFill>
            <a:blip r:embed="rId4"/>
            <a:stretch>
              <a:fillRect/>
            </a:stretch>
          </a:blipFill>
        </p:spPr>
      </p:sp>
      <p:sp>
        <p:nvSpPr>
          <p:cNvPr id="210" name="Shape 210"/>
          <p:cNvSpPr txBox="1"/>
          <p:nvPr/>
        </p:nvSpPr>
        <p:spPr>
          <a:xfrm>
            <a:off x="202525" y="6912125"/>
            <a:ext cx="6664775" cy="629124"/>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5"/>
              </a:rPr>
              <a:t>http://voicethread.com/share/586604/</a:t>
            </a:r>
          </a:p>
        </p:txBody>
      </p:sp>
      <p:sp>
        <p:nvSpPr>
          <p:cNvPr id="211" name="Shape 211"/>
          <p:cNvSpPr txBox="1"/>
          <p:nvPr/>
        </p:nvSpPr>
        <p:spPr>
          <a:xfrm>
            <a:off x="5892800" y="6908775"/>
            <a:ext cx="4185824" cy="652924"/>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6"/>
              </a:rPr>
              <a:t>http://twitter.com/allanahk</a:t>
            </a:r>
          </a:p>
        </p:txBody>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#24 - Real experience</a:t>
            </a:r>
          </a:p>
        </p:txBody>
      </p:sp>
      <p:sp>
        <p:nvSpPr>
          <p:cNvPr id="217" name="Shape 217"/>
          <p:cNvSpPr txBox="1">
            <a:spLocks noGrp="1"/>
          </p:cNvSpPr>
          <p:nvPr>
            <p:ph type="body" idx="1"/>
          </p:nvPr>
        </p:nvSpPr>
        <p:spPr>
          <a:xfrm>
            <a:off x="510025" y="1231200"/>
            <a:ext cx="9193925" cy="3285825"/>
          </a:xfrm>
          <a:prstGeom prst="rect">
            <a:avLst/>
          </a:prstGeom>
        </p:spPr>
        <p:txBody>
          <a:bodyPr lIns="38100" tIns="38100" rIns="38100" bIns="38100" anchor="t" anchorCtr="0">
            <a:noAutofit/>
          </a:bodyPr>
          <a:lstStyle/>
          <a:p>
            <a:pPr rtl="0">
              <a:lnSpc>
                <a:spcPct val="100000"/>
              </a:lnSpc>
              <a:buNone/>
            </a:pPr>
            <a:r>
              <a:rPr lang="en-US" sz="2400">
                <a:solidFill>
                  <a:srgbClr val="FFFFFF"/>
                </a:solidFill>
                <a:latin typeface="Arial"/>
                <a:ea typeface="Arial"/>
                <a:cs typeface="Arial"/>
                <a:sym typeface="Arial"/>
              </a:rPr>
              <a:t>We use Voicethread to give students a real experience with a real scientific talk on ocean acidification. So our scientist involved in the project uploads his last conference talk and adds his comment.(</a:t>
            </a:r>
            <a:r>
              <a:rPr lang="en-US" sz="2400" u="sng">
                <a:solidFill>
                  <a:srgbClr val="FFFFFF"/>
                </a:solidFill>
                <a:latin typeface="Arial"/>
                <a:ea typeface="Arial"/>
                <a:cs typeface="Arial"/>
                <a:sym typeface="Arial"/>
                <a:hlinkClick r:id="rId4"/>
              </a:rPr>
              <a:t>http://voicethread.com/?#u287989.b731558.i3869587</a:t>
            </a:r>
            <a:r>
              <a:rPr lang="en-US" sz="2400">
                <a:solidFill>
                  <a:srgbClr val="FFFFFF"/>
                </a:solidFill>
                <a:latin typeface="Arial"/>
                <a:ea typeface="Arial"/>
                <a:cs typeface="Arial"/>
                <a:sym typeface="Arial"/>
              </a:rPr>
              <a:t>). </a:t>
            </a:r>
          </a:p>
          <a:p>
            <a:endParaRPr lang="en-US" sz="2400">
              <a:solidFill>
                <a:srgbClr val="FFFFFF"/>
              </a:solidFill>
              <a:latin typeface="Arial"/>
              <a:ea typeface="Arial"/>
              <a:cs typeface="Arial"/>
              <a:sym typeface="Arial"/>
            </a:endParaRPr>
          </a:p>
          <a:p>
            <a:pPr rtl="0">
              <a:lnSpc>
                <a:spcPct val="100000"/>
              </a:lnSpc>
              <a:buNone/>
            </a:pPr>
            <a:r>
              <a:rPr lang="en-US" sz="2400">
                <a:solidFill>
                  <a:srgbClr val="FFFFFF"/>
                </a:solidFill>
                <a:latin typeface="Arial"/>
                <a:ea typeface="Arial"/>
                <a:cs typeface="Arial"/>
                <a:sym typeface="Arial"/>
              </a:rPr>
              <a:t>Students can follow the talk at their own pace (good because high level and also good for non native English speakers), browse the presentation, and leave questions for scientists to answer</a:t>
            </a:r>
          </a:p>
        </p:txBody>
      </p:sp>
      <p:sp>
        <p:nvSpPr>
          <p:cNvPr id="218" name="Shape 218"/>
          <p:cNvSpPr/>
          <p:nvPr/>
        </p:nvSpPr>
        <p:spPr>
          <a:xfrm>
            <a:off x="609600" y="4267200"/>
            <a:ext cx="4091699" cy="3093324"/>
          </a:xfrm>
          <a:prstGeom prst="rect">
            <a:avLst/>
          </a:prstGeom>
          <a:blipFill>
            <a:blip r:embed="rId5"/>
            <a:stretch>
              <a:fillRect/>
            </a:stretch>
          </a:blipFill>
        </p:spPr>
      </p:sp>
      <p:sp>
        <p:nvSpPr>
          <p:cNvPr id="219" name="Shape 219"/>
          <p:cNvSpPr txBox="1">
            <a:spLocks noGrp="1"/>
          </p:cNvSpPr>
          <p:nvPr>
            <p:ph type="body" idx="2"/>
          </p:nvPr>
        </p:nvSpPr>
        <p:spPr>
          <a:xfrm>
            <a:off x="4758725" y="4272000"/>
            <a:ext cx="5121374" cy="33193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We made one public version (the one linked here) and a private one for students. We tested quickly last year and the students were really interested in this new way to discuss with scientists.</a:t>
            </a:r>
          </a:p>
          <a:p>
            <a:pPr rtl="0">
              <a:lnSpc>
                <a:spcPct val="100000"/>
              </a:lnSpc>
              <a:buNone/>
            </a:pPr>
            <a:r>
              <a:rPr lang="en-US" sz="2666">
                <a:solidFill>
                  <a:srgbClr val="000000"/>
                </a:solidFill>
                <a:latin typeface="Arial"/>
                <a:ea typeface="Arial"/>
                <a:cs typeface="Arial"/>
                <a:sym typeface="Arial"/>
              </a:rPr>
              <a:t>Géraldine Fauville</a:t>
            </a:r>
          </a:p>
          <a:p>
            <a:pPr rtl="0">
              <a:lnSpc>
                <a:spcPct val="100000"/>
              </a:lnSpc>
              <a:buNone/>
            </a:pPr>
            <a:r>
              <a:rPr lang="en-US" sz="2666" u="sng">
                <a:solidFill>
                  <a:srgbClr val="00FFFF"/>
                </a:solidFill>
                <a:latin typeface="Arial"/>
                <a:ea typeface="Arial"/>
                <a:cs typeface="Arial"/>
                <a:sym typeface="Arial"/>
                <a:hlinkClick r:id="rId6"/>
              </a:rPr>
              <a:t>@Gege1979 </a:t>
            </a:r>
          </a:p>
        </p:txBody>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 25</a:t>
            </a:r>
          </a:p>
        </p:txBody>
      </p:sp>
      <p:sp>
        <p:nvSpPr>
          <p:cNvPr id="225" name="Shape 225"/>
          <p:cNvSpPr txBox="1">
            <a:spLocks noGrp="1"/>
          </p:cNvSpPr>
          <p:nvPr>
            <p:ph type="body" idx="1"/>
          </p:nvPr>
        </p:nvSpPr>
        <p:spPr>
          <a:xfrm>
            <a:off x="300025" y="1417650"/>
            <a:ext cx="9622499" cy="556967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I have used it in my class to show how many different ways to get at an answer. I put them in groups, show them different ways to solve a problem. </a:t>
            </a:r>
          </a:p>
          <a:p>
            <a:pPr rtl="0">
              <a:lnSpc>
                <a:spcPct val="100000"/>
              </a:lnSpc>
              <a:buNone/>
            </a:pPr>
            <a:r>
              <a:rPr lang="en-US" sz="2666">
                <a:solidFill>
                  <a:srgbClr val="FFFFFF"/>
                </a:solidFill>
                <a:latin typeface="Arial"/>
                <a:ea typeface="Arial"/>
                <a:cs typeface="Arial"/>
                <a:sym typeface="Arial"/>
              </a:rPr>
              <a:t>Each group has a different way to solve the problem.</a:t>
            </a:r>
          </a:p>
          <a:p>
            <a:endParaRPr lang="en-US" sz="2666">
              <a:solidFill>
                <a:srgbClr val="FFFFFF"/>
              </a:solidFill>
              <a:latin typeface="Arial"/>
              <a:ea typeface="Arial"/>
              <a:cs typeface="Arial"/>
              <a:sym typeface="Arial"/>
            </a:endParaRPr>
          </a:p>
          <a:p>
            <a:endParaRPr lang="en-US" sz="2666">
              <a:solidFill>
                <a:srgbClr val="FFFFFF"/>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 26 - Make a Comparison</a:t>
            </a:r>
          </a:p>
        </p:txBody>
      </p:sp>
      <p:sp>
        <p:nvSpPr>
          <p:cNvPr id="231" name="Shape 231"/>
          <p:cNvSpPr txBox="1">
            <a:spLocks noGrp="1"/>
          </p:cNvSpPr>
          <p:nvPr>
            <p:ph type="body" idx="1"/>
          </p:nvPr>
        </p:nvSpPr>
        <p:spPr>
          <a:xfrm>
            <a:off x="304800" y="1219200"/>
            <a:ext cx="5389575" cy="60494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Make a comparison between something that is well known (to your students and audience) and what is seen in a photo. For example, students could be asked to compare one aspect their own lifestyle with that of a pioneer. In the following example, 8 and 9 year olds compared contemporary food, clothing, housing and schooling with those of early settlers. </a:t>
            </a:r>
            <a:r>
              <a:rPr lang="en-US" sz="2666" u="sng">
                <a:solidFill>
                  <a:srgbClr val="0000FF"/>
                </a:solidFill>
                <a:latin typeface="Arial"/>
                <a:ea typeface="Arial"/>
                <a:cs typeface="Arial"/>
                <a:sym typeface="Arial"/>
                <a:hlinkClick r:id="rId4"/>
              </a:rPr>
              <a:t>http://voicethread.com/share/2039358/</a:t>
            </a:r>
            <a:r>
              <a:rPr lang="en-US" sz="2666">
                <a:solidFill>
                  <a:srgbClr val="FFFFFF"/>
                </a:solidFill>
                <a:latin typeface="Arial"/>
                <a:ea typeface="Arial"/>
                <a:cs typeface="Arial"/>
                <a:sym typeface="Arial"/>
              </a:rPr>
              <a:t> </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 Marie Swift</a:t>
            </a:r>
          </a:p>
        </p:txBody>
      </p:sp>
      <p:sp>
        <p:nvSpPr>
          <p:cNvPr id="232" name="Shape 232"/>
          <p:cNvSpPr/>
          <p:nvPr/>
        </p:nvSpPr>
        <p:spPr>
          <a:xfrm>
            <a:off x="5791200" y="3657600"/>
            <a:ext cx="4200249" cy="3093800"/>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6"/>
        <p:cNvGrpSpPr/>
        <p:nvPr/>
      </p:nvGrpSpPr>
      <p:grpSpPr>
        <a:xfrm>
          <a:off x="0" y="0"/>
          <a:ext cx="0" cy="0"/>
          <a:chOff x="0" y="0"/>
          <a:chExt cx="0" cy="0"/>
        </a:xfrm>
      </p:grpSpPr>
      <p:sp>
        <p:nvSpPr>
          <p:cNvPr id="237" name="Shape 237"/>
          <p:cNvSpPr/>
          <p:nvPr/>
        </p:nvSpPr>
        <p:spPr>
          <a:xfrm>
            <a:off x="317500" y="4787200"/>
            <a:ext cx="4414574" cy="2654900"/>
          </a:xfrm>
          <a:prstGeom prst="rect">
            <a:avLst/>
          </a:prstGeom>
          <a:noFill/>
          <a:ln w="25400" cap="flat">
            <a:solidFill>
              <a:srgbClr val="444444"/>
            </a:solidFill>
            <a:prstDash val="solid"/>
            <a:round/>
            <a:headEnd type="none" w="med" len="med"/>
            <a:tailEnd type="none" w="med" len="med"/>
          </a:ln>
        </p:spPr>
        <p:txBody>
          <a:bodyPr lIns="91425" tIns="91425" rIns="91425" bIns="91425" anchor="ctr" anchorCtr="0">
            <a:noAutofit/>
          </a:bodyPr>
          <a:lstStyle/>
          <a:p>
            <a:endParaRPr/>
          </a:p>
        </p:txBody>
      </p:sp>
      <p:sp>
        <p:nvSpPr>
          <p:cNvPr id="238" name="Shape 238"/>
          <p:cNvSpPr txBox="1"/>
          <p:nvPr/>
        </p:nvSpPr>
        <p:spPr>
          <a:xfrm>
            <a:off x="407000" y="304800"/>
            <a:ext cx="7888725" cy="2920375"/>
          </a:xfrm>
          <a:prstGeom prst="rect">
            <a:avLst/>
          </a:prstGeom>
        </p:spPr>
        <p:txBody>
          <a:bodyPr lIns="38100" tIns="38100" rIns="38100" bIns="38100" anchor="t" anchorCtr="0">
            <a:noAutofit/>
          </a:bodyPr>
          <a:lstStyle/>
          <a:p>
            <a:pPr rtl="0">
              <a:lnSpc>
                <a:spcPct val="100000"/>
              </a:lnSpc>
              <a:buNone/>
            </a:pPr>
            <a:r>
              <a:rPr lang="en-US" sz="2666">
                <a:solidFill>
                  <a:srgbClr val="CFE2F3"/>
                </a:solidFill>
                <a:latin typeface="Arial"/>
                <a:ea typeface="Arial"/>
                <a:cs typeface="Arial"/>
                <a:sym typeface="Arial"/>
              </a:rPr>
              <a:t>If you would like to: </a:t>
            </a:r>
          </a:p>
          <a:p>
            <a:pPr marL="381000" marR="0" lvl="0" indent="-220133" rtl="0">
              <a:lnSpc>
                <a:spcPct val="100000"/>
              </a:lnSpc>
              <a:spcBef>
                <a:spcPts val="0"/>
              </a:spcBef>
              <a:spcAft>
                <a:spcPts val="0"/>
              </a:spcAft>
              <a:buClr>
                <a:srgbClr val="CFE2F3"/>
              </a:buClr>
              <a:buSzPct val="164609"/>
              <a:buFont typeface="Arial"/>
              <a:buChar char="•"/>
            </a:pPr>
            <a:r>
              <a:rPr lang="en-US" sz="2666">
                <a:solidFill>
                  <a:srgbClr val="CFE2F3"/>
                </a:solidFill>
                <a:latin typeface="Arial"/>
                <a:ea typeface="Arial"/>
                <a:cs typeface="Arial"/>
                <a:sym typeface="Arial"/>
              </a:rPr>
              <a:t>Contribute your ideas and tips to the presentation.</a:t>
            </a:r>
          </a:p>
          <a:p>
            <a:pPr marL="381000" marR="0" lvl="0" indent="-220133" rtl="0">
              <a:lnSpc>
                <a:spcPct val="100000"/>
              </a:lnSpc>
              <a:spcBef>
                <a:spcPts val="0"/>
              </a:spcBef>
              <a:spcAft>
                <a:spcPts val="0"/>
              </a:spcAft>
              <a:buClr>
                <a:srgbClr val="CFE2F3"/>
              </a:buClr>
              <a:buSzPct val="164609"/>
              <a:buFont typeface="Arial"/>
              <a:buChar char="•"/>
            </a:pPr>
            <a:r>
              <a:rPr lang="en-US" sz="2666">
                <a:solidFill>
                  <a:srgbClr val="CFE2F3"/>
                </a:solidFill>
                <a:latin typeface="Arial"/>
                <a:ea typeface="Arial"/>
                <a:cs typeface="Arial"/>
                <a:sym typeface="Arial"/>
              </a:rPr>
              <a:t>Let me know how you have used the resource.</a:t>
            </a:r>
          </a:p>
          <a:p>
            <a:pPr marL="381000" marR="0" lvl="0" indent="-220133" rtl="0">
              <a:lnSpc>
                <a:spcPct val="100000"/>
              </a:lnSpc>
              <a:spcBef>
                <a:spcPts val="0"/>
              </a:spcBef>
              <a:spcAft>
                <a:spcPts val="0"/>
              </a:spcAft>
              <a:buClr>
                <a:srgbClr val="CFE2F3"/>
              </a:buClr>
              <a:buSzPct val="164609"/>
              <a:buFont typeface="Arial"/>
              <a:buChar char="•"/>
            </a:pPr>
            <a:r>
              <a:rPr lang="en-US" sz="2666">
                <a:solidFill>
                  <a:srgbClr val="CFE2F3"/>
                </a:solidFill>
                <a:latin typeface="Arial"/>
                <a:ea typeface="Arial"/>
                <a:cs typeface="Arial"/>
                <a:sym typeface="Arial"/>
              </a:rPr>
              <a:t>Get in touch. </a:t>
            </a:r>
            <a:r>
              <a:rPr lang="en-US" sz="2666" u="sng">
                <a:solidFill>
                  <a:srgbClr val="CFE2F3"/>
                </a:solidFill>
                <a:latin typeface="Arial"/>
                <a:ea typeface="Arial"/>
                <a:cs typeface="Arial"/>
                <a:sym typeface="Arial"/>
                <a:hlinkClick r:id="rId4"/>
              </a:rPr>
              <a:t>You can email me</a:t>
            </a:r>
            <a:r>
              <a:rPr lang="en-US" sz="2666">
                <a:solidFill>
                  <a:srgbClr val="CFE2F3"/>
                </a:solidFill>
                <a:latin typeface="Arial"/>
                <a:ea typeface="Arial"/>
                <a:cs typeface="Arial"/>
                <a:sym typeface="Arial"/>
              </a:rPr>
              <a:t> or I am @</a:t>
            </a:r>
            <a:r>
              <a:rPr lang="en-US" sz="2666" u="sng">
                <a:solidFill>
                  <a:srgbClr val="CFE2F3"/>
                </a:solidFill>
                <a:latin typeface="Arial"/>
                <a:ea typeface="Arial"/>
                <a:cs typeface="Arial"/>
                <a:sym typeface="Arial"/>
                <a:hlinkClick r:id="rId5"/>
              </a:rPr>
              <a:t>tombarrett</a:t>
            </a:r>
            <a:r>
              <a:rPr lang="en-US" sz="2666">
                <a:solidFill>
                  <a:srgbClr val="CFE2F3"/>
                </a:solidFill>
                <a:latin typeface="Arial"/>
                <a:ea typeface="Arial"/>
                <a:cs typeface="Arial"/>
                <a:sym typeface="Arial"/>
              </a:rPr>
              <a:t> on Twitter</a:t>
            </a:r>
          </a:p>
        </p:txBody>
      </p:sp>
      <p:sp>
        <p:nvSpPr>
          <p:cNvPr id="239" name="Shape 239"/>
          <p:cNvSpPr txBox="1"/>
          <p:nvPr/>
        </p:nvSpPr>
        <p:spPr>
          <a:xfrm>
            <a:off x="5384800" y="5695050"/>
            <a:ext cx="3912500" cy="917199"/>
          </a:xfrm>
          <a:prstGeom prst="rect">
            <a:avLst/>
          </a:prstGeom>
        </p:spPr>
        <p:txBody>
          <a:bodyPr lIns="38100" tIns="38100" rIns="38100" bIns="38100" anchor="t" anchorCtr="0">
            <a:noAutofit/>
          </a:bodyPr>
          <a:lstStyle/>
          <a:p>
            <a:pPr rtl="0">
              <a:lnSpc>
                <a:spcPct val="100000"/>
              </a:lnSpc>
              <a:buNone/>
            </a:pPr>
            <a:r>
              <a:rPr lang="en-US" sz="2666">
                <a:solidFill>
                  <a:srgbClr val="CFE2F3"/>
                </a:solidFill>
                <a:latin typeface="Arial"/>
                <a:ea typeface="Arial"/>
                <a:cs typeface="Arial"/>
                <a:sym typeface="Arial"/>
              </a:rPr>
              <a:t>Thanks for helping</a:t>
            </a:r>
            <a:r>
              <a:rPr lang="en-US" sz="2666" i="1" u="sng">
                <a:solidFill>
                  <a:srgbClr val="CFE2F3"/>
                </a:solidFill>
                <a:latin typeface="Arial"/>
                <a:ea typeface="Arial"/>
                <a:cs typeface="Arial"/>
                <a:sym typeface="Arial"/>
                <a:hlinkClick r:id="rId6"/>
              </a:rPr>
              <a:t>Tom Barrett</a:t>
            </a:r>
            <a:r>
              <a:rPr lang="en-US" sz="2666" i="1">
                <a:solidFill>
                  <a:srgbClr val="CFE2F3"/>
                </a:solidFill>
                <a:latin typeface="Arial"/>
                <a:ea typeface="Arial"/>
                <a:cs typeface="Arial"/>
                <a:sym typeface="Arial"/>
              </a:rPr>
              <a:t> </a:t>
            </a:r>
          </a:p>
        </p:txBody>
      </p:sp>
      <p:sp>
        <p:nvSpPr>
          <p:cNvPr id="240" name="Shape 240"/>
          <p:cNvSpPr/>
          <p:nvPr/>
        </p:nvSpPr>
        <p:spPr>
          <a:xfrm>
            <a:off x="5080000" y="2844775"/>
            <a:ext cx="4419250" cy="2837149"/>
          </a:xfrm>
          <a:prstGeom prst="rect">
            <a:avLst/>
          </a:prstGeom>
          <a:blipFill>
            <a:blip r:embed="rId7"/>
            <a:stretch>
              <a:fillRect/>
            </a:stretch>
          </a:blipFill>
        </p:spPr>
      </p:sp>
      <p:sp>
        <p:nvSpPr>
          <p:cNvPr id="241" name="Shape 241"/>
          <p:cNvSpPr txBox="1"/>
          <p:nvPr/>
        </p:nvSpPr>
        <p:spPr>
          <a:xfrm>
            <a:off x="5088375" y="4876800"/>
            <a:ext cx="1493149" cy="579149"/>
          </a:xfrm>
          <a:prstGeom prst="rect">
            <a:avLst/>
          </a:prstGeom>
        </p:spPr>
        <p:txBody>
          <a:bodyPr lIns="38100" tIns="38100" rIns="38100" bIns="38100" anchor="t" anchorCtr="0">
            <a:noAutofit/>
          </a:bodyPr>
          <a:lstStyle/>
          <a:p>
            <a:pPr rtl="0">
              <a:lnSpc>
                <a:spcPct val="100000"/>
              </a:lnSpc>
              <a:buNone/>
            </a:pPr>
            <a:r>
              <a:rPr lang="en-US" sz="1200" i="1">
                <a:solidFill>
                  <a:srgbClr val="CFE2F3"/>
                </a:solidFill>
                <a:latin typeface="Verdana"/>
                <a:ea typeface="Verdana"/>
                <a:cs typeface="Verdana"/>
                <a:sym typeface="Verdana"/>
              </a:rPr>
              <a:t>Image: ‘</a:t>
            </a:r>
            <a:r>
              <a:rPr lang="en-US" sz="1200" i="1" u="sng">
                <a:solidFill>
                  <a:srgbClr val="CFE2F3"/>
                </a:solidFill>
                <a:latin typeface="Verdana"/>
                <a:ea typeface="Verdana"/>
                <a:cs typeface="Verdana"/>
                <a:sym typeface="Verdana"/>
                <a:hlinkClick r:id="rId8"/>
              </a:rPr>
              <a:t>Sharing</a:t>
            </a:r>
            <a:r>
              <a:rPr lang="en-US" sz="1200" i="1">
                <a:solidFill>
                  <a:srgbClr val="CFE2F3"/>
                </a:solidFill>
                <a:latin typeface="Verdana"/>
                <a:ea typeface="Verdana"/>
                <a:cs typeface="Verdana"/>
                <a:sym typeface="Verdana"/>
              </a:rPr>
              <a:t>‘</a:t>
            </a:r>
          </a:p>
        </p:txBody>
      </p:sp>
      <p:sp>
        <p:nvSpPr>
          <p:cNvPr id="242" name="Shape 242"/>
          <p:cNvSpPr txBox="1"/>
          <p:nvPr/>
        </p:nvSpPr>
        <p:spPr>
          <a:xfrm>
            <a:off x="508000" y="3048000"/>
            <a:ext cx="3662050" cy="2114275"/>
          </a:xfrm>
          <a:prstGeom prst="rect">
            <a:avLst/>
          </a:prstGeom>
        </p:spPr>
        <p:txBody>
          <a:bodyPr lIns="38100" tIns="38100" rIns="38100" bIns="38100" anchor="t" anchorCtr="0">
            <a:noAutofit/>
          </a:bodyPr>
          <a:lstStyle/>
          <a:p>
            <a:pPr rtl="0">
              <a:lnSpc>
                <a:spcPct val="100000"/>
              </a:lnSpc>
              <a:buNone/>
            </a:pPr>
            <a:r>
              <a:rPr lang="en-US" sz="2666">
                <a:solidFill>
                  <a:srgbClr val="CFE2F3"/>
                </a:solidFill>
                <a:latin typeface="Arial"/>
                <a:ea typeface="Arial"/>
                <a:cs typeface="Arial"/>
                <a:sym typeface="Arial"/>
              </a:rPr>
              <a:t>If you add a tip (or even if you don't) please tweet about it and the link so more people can contribute.</a:t>
            </a:r>
          </a:p>
        </p:txBody>
      </p:sp>
      <p:sp>
        <p:nvSpPr>
          <p:cNvPr id="243" name="Shape 243"/>
          <p:cNvSpPr txBox="1"/>
          <p:nvPr/>
        </p:nvSpPr>
        <p:spPr>
          <a:xfrm>
            <a:off x="407000" y="4846100"/>
            <a:ext cx="4284450" cy="2920375"/>
          </a:xfrm>
          <a:prstGeom prst="rect">
            <a:avLst/>
          </a:prstGeom>
        </p:spPr>
        <p:txBody>
          <a:bodyPr lIns="38100" tIns="38100" rIns="38100" bIns="38100" anchor="t" anchorCtr="0">
            <a:noAutofit/>
          </a:bodyPr>
          <a:lstStyle/>
          <a:p>
            <a:pPr rtl="0">
              <a:lnSpc>
                <a:spcPct val="100000"/>
              </a:lnSpc>
              <a:buNone/>
            </a:pPr>
            <a:r>
              <a:rPr lang="en-US" sz="2666">
                <a:solidFill>
                  <a:srgbClr val="CFE2F3"/>
                </a:solidFill>
                <a:latin typeface="Arial"/>
                <a:ea typeface="Arial"/>
                <a:cs typeface="Arial"/>
                <a:sym typeface="Arial"/>
              </a:rPr>
              <a:t>I have created a page for all of the </a:t>
            </a:r>
            <a:r>
              <a:rPr lang="en-US" sz="2666" b="1">
                <a:solidFill>
                  <a:srgbClr val="CFE2F3"/>
                </a:solidFill>
                <a:latin typeface="Arial"/>
                <a:ea typeface="Arial"/>
                <a:cs typeface="Arial"/>
                <a:sym typeface="Arial"/>
              </a:rPr>
              <a:t>Interesting Ways</a:t>
            </a:r>
            <a:r>
              <a:rPr lang="en-US" sz="2666">
                <a:solidFill>
                  <a:srgbClr val="CFE2F3"/>
                </a:solidFill>
                <a:latin typeface="Arial"/>
                <a:ea typeface="Arial"/>
                <a:cs typeface="Arial"/>
                <a:sym typeface="Arial"/>
              </a:rPr>
              <a:t> presentations </a:t>
            </a:r>
            <a:r>
              <a:rPr lang="en-US" sz="2666" u="sng">
                <a:solidFill>
                  <a:srgbClr val="CFE2F3"/>
                </a:solidFill>
                <a:latin typeface="Arial"/>
                <a:ea typeface="Arial"/>
                <a:cs typeface="Arial"/>
                <a:sym typeface="Arial"/>
                <a:hlinkClick r:id="rId9"/>
              </a:rPr>
              <a:t>on my blog</a:t>
            </a:r>
            <a:r>
              <a:rPr lang="en-US" sz="2666">
                <a:solidFill>
                  <a:srgbClr val="CFE2F3"/>
                </a:solidFill>
                <a:latin typeface="Arial"/>
                <a:ea typeface="Arial"/>
                <a:cs typeface="Arial"/>
                <a:sym typeface="Arial"/>
              </a:rPr>
              <a:t>.</a:t>
            </a:r>
          </a:p>
          <a:p>
            <a:endParaRPr lang="en-US" sz="2666">
              <a:solidFill>
                <a:srgbClr val="CFE2F3"/>
              </a:solidFill>
              <a:latin typeface="Arial"/>
              <a:ea typeface="Arial"/>
              <a:cs typeface="Arial"/>
              <a:sym typeface="Arial"/>
            </a:endParaRPr>
          </a:p>
          <a:p>
            <a:pPr rtl="0">
              <a:lnSpc>
                <a:spcPct val="100000"/>
              </a:lnSpc>
              <a:buNone/>
            </a:pPr>
            <a:r>
              <a:rPr lang="en-US" sz="2666">
                <a:solidFill>
                  <a:srgbClr val="CFE2F3"/>
                </a:solidFill>
                <a:latin typeface="Arial"/>
                <a:ea typeface="Arial"/>
                <a:cs typeface="Arial"/>
                <a:sym typeface="Arial"/>
              </a:rPr>
              <a:t>The whole family in one place :-)</a:t>
            </a:r>
          </a:p>
          <a:p>
            <a:endParaRPr lang="en-US" sz="2666">
              <a:solidFill>
                <a:srgbClr val="CFE2F3"/>
              </a:solidFill>
              <a:latin typeface="Arial"/>
              <a:ea typeface="Arial"/>
              <a:cs typeface="Arial"/>
              <a:sym typeface="Arial"/>
            </a:endParaRPr>
          </a:p>
        </p:txBody>
      </p:sp>
      <p:sp>
        <p:nvSpPr>
          <p:cNvPr id="244" name="Shape 244"/>
          <p:cNvSpPr txBox="1"/>
          <p:nvPr/>
        </p:nvSpPr>
        <p:spPr>
          <a:xfrm>
            <a:off x="5080000" y="6502400"/>
            <a:ext cx="4839849" cy="892324"/>
          </a:xfrm>
          <a:prstGeom prst="rect">
            <a:avLst/>
          </a:prstGeom>
        </p:spPr>
        <p:txBody>
          <a:bodyPr lIns="38100" tIns="38100" rIns="38100" bIns="38100" anchor="t" anchorCtr="0">
            <a:noAutofit/>
          </a:bodyPr>
          <a:lstStyle/>
          <a:p>
            <a:pPr rtl="0">
              <a:lnSpc>
                <a:spcPct val="100000"/>
              </a:lnSpc>
              <a:buNone/>
            </a:pPr>
            <a:r>
              <a:rPr lang="en-US" sz="2666">
                <a:solidFill>
                  <a:srgbClr val="CFE2F3"/>
                </a:solidFill>
                <a:latin typeface="Arial"/>
                <a:ea typeface="Arial"/>
                <a:cs typeface="Arial"/>
                <a:sym typeface="Arial"/>
              </a:rPr>
              <a:t>Have you seen </a:t>
            </a:r>
            <a:r>
              <a:rPr lang="en-US" sz="2666" u="sng">
                <a:solidFill>
                  <a:srgbClr val="CFE2F3"/>
                </a:solidFill>
                <a:latin typeface="Arial"/>
                <a:ea typeface="Arial"/>
                <a:cs typeface="Arial"/>
                <a:sym typeface="Arial"/>
                <a:hlinkClick r:id="rId10"/>
              </a:rPr>
              <a:t>Maths Maps</a:t>
            </a:r>
            <a:r>
              <a:rPr lang="en-US" sz="2666">
                <a:solidFill>
                  <a:srgbClr val="CFE2F3"/>
                </a:solidFill>
                <a:latin typeface="Arial"/>
                <a:ea typeface="Arial"/>
                <a:cs typeface="Arial"/>
                <a:sym typeface="Arial"/>
              </a:rPr>
              <a:t> yet?</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FFFFFF"/>
                </a:solidFill>
                <a:latin typeface="Arial"/>
                <a:ea typeface="Arial"/>
                <a:cs typeface="Arial"/>
                <a:sym typeface="Arial"/>
              </a:rPr>
              <a:t>#2 - Six Hat Thinking</a:t>
            </a:r>
          </a:p>
        </p:txBody>
      </p:sp>
      <p:sp>
        <p:nvSpPr>
          <p:cNvPr id="36" name="Shape 36"/>
          <p:cNvSpPr txBox="1">
            <a:spLocks noGrp="1"/>
          </p:cNvSpPr>
          <p:nvPr>
            <p:ph type="body" idx="1"/>
          </p:nvPr>
        </p:nvSpPr>
        <p:spPr>
          <a:xfrm>
            <a:off x="385100" y="1041175"/>
            <a:ext cx="4805775" cy="51179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Upload a statement detailing a problem to be solved. </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Allocate pupils different colour hats as per De Bono's 6 hat thinking technique. </a:t>
            </a:r>
          </a:p>
          <a:p>
            <a:endParaRPr lang="en-US" sz="2666">
              <a:solidFill>
                <a:srgbClr val="FFFFFF"/>
              </a:solidFill>
              <a:latin typeface="Arial"/>
              <a:ea typeface="Arial"/>
              <a:cs typeface="Arial"/>
              <a:sym typeface="Arial"/>
            </a:endParaRPr>
          </a:p>
          <a:p>
            <a:pPr rtl="0">
              <a:lnSpc>
                <a:spcPct val="100000"/>
              </a:lnSpc>
              <a:buNone/>
            </a:pPr>
            <a:r>
              <a:rPr lang="en-US" sz="2666">
                <a:solidFill>
                  <a:srgbClr val="FFFFFF"/>
                </a:solidFill>
                <a:latin typeface="Arial"/>
                <a:ea typeface="Arial"/>
                <a:cs typeface="Arial"/>
                <a:sym typeface="Arial"/>
              </a:rPr>
              <a:t>Students respond to the problem according to the perspective required by their hat.</a:t>
            </a:r>
          </a:p>
          <a:p>
            <a:pPr rtl="0">
              <a:lnSpc>
                <a:spcPct val="100000"/>
              </a:lnSpc>
              <a:buNone/>
            </a:pPr>
            <a:r>
              <a:rPr lang="en-US" sz="2666">
                <a:solidFill>
                  <a:srgbClr val="000000"/>
                </a:solidFill>
                <a:latin typeface="Arial"/>
                <a:ea typeface="Arial"/>
                <a:cs typeface="Arial"/>
                <a:sym typeface="Arial"/>
              </a:rPr>
              <a:t> </a:t>
            </a:r>
          </a:p>
        </p:txBody>
      </p:sp>
      <p:sp>
        <p:nvSpPr>
          <p:cNvPr id="37" name="Shape 37"/>
          <p:cNvSpPr/>
          <p:nvPr/>
        </p:nvSpPr>
        <p:spPr>
          <a:xfrm>
            <a:off x="5518550" y="-433000"/>
            <a:ext cx="6666050" cy="695820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FFFFFF"/>
                </a:solidFill>
                <a:latin typeface="Arial"/>
                <a:ea typeface="Arial"/>
                <a:cs typeface="Arial"/>
                <a:sym typeface="Arial"/>
              </a:rPr>
              <a:t>#3 - Peer Review Artwork</a:t>
            </a:r>
          </a:p>
        </p:txBody>
      </p:sp>
      <p:sp>
        <p:nvSpPr>
          <p:cNvPr id="43" name="Shape 43"/>
          <p:cNvSpPr txBox="1">
            <a:spLocks noGrp="1"/>
          </p:cNvSpPr>
          <p:nvPr>
            <p:ph type="body" idx="1"/>
          </p:nvPr>
        </p:nvSpPr>
        <p:spPr>
          <a:xfrm>
            <a:off x="391750" y="1019475"/>
            <a:ext cx="8884099" cy="190672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Scan in and upload the children's artwork. Using VoiceThread, the children zoom in on each other's work, adding comments and annotations on sections they like.</a:t>
            </a:r>
          </a:p>
        </p:txBody>
      </p:sp>
      <p:sp>
        <p:nvSpPr>
          <p:cNvPr id="44" name="Shape 44"/>
          <p:cNvSpPr txBox="1"/>
          <p:nvPr/>
        </p:nvSpPr>
        <p:spPr>
          <a:xfrm>
            <a:off x="7322900" y="6907000"/>
            <a:ext cx="2566575" cy="522050"/>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Chris Thomas</a:t>
            </a:r>
          </a:p>
        </p:txBody>
      </p:sp>
      <p:sp>
        <p:nvSpPr>
          <p:cNvPr id="45" name="Shape 45"/>
          <p:cNvSpPr/>
          <p:nvPr/>
        </p:nvSpPr>
        <p:spPr>
          <a:xfrm>
            <a:off x="1930400" y="2946400"/>
            <a:ext cx="2307900" cy="3213249"/>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FFFFFF"/>
                </a:solidFill>
                <a:latin typeface="Arial"/>
                <a:ea typeface="Arial"/>
                <a:cs typeface="Arial"/>
                <a:sym typeface="Arial"/>
              </a:rPr>
              <a:t>#4 - Inspecting Artwork</a:t>
            </a:r>
          </a:p>
        </p:txBody>
      </p:sp>
      <p:sp>
        <p:nvSpPr>
          <p:cNvPr id="51" name="Shape 51"/>
          <p:cNvSpPr txBox="1">
            <a:spLocks noGrp="1"/>
          </p:cNvSpPr>
          <p:nvPr>
            <p:ph type="body" idx="1"/>
          </p:nvPr>
        </p:nvSpPr>
        <p:spPr>
          <a:xfrm>
            <a:off x="428675" y="1061775"/>
            <a:ext cx="9314199" cy="205599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Before a new unit of work on a featured artist, upload a selection of their work. Using the zoom tool, the children look more closely at the piece, and identify any key features. They annotate and label these in the usual way.</a:t>
            </a:r>
          </a:p>
        </p:txBody>
      </p:sp>
      <p:sp>
        <p:nvSpPr>
          <p:cNvPr id="52" name="Shape 52"/>
          <p:cNvSpPr txBox="1"/>
          <p:nvPr/>
        </p:nvSpPr>
        <p:spPr>
          <a:xfrm>
            <a:off x="7322900" y="6907000"/>
            <a:ext cx="2566575" cy="522050"/>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Chris Thomas</a:t>
            </a:r>
          </a:p>
        </p:txBody>
      </p:sp>
      <p:sp>
        <p:nvSpPr>
          <p:cNvPr id="53" name="Shape 53"/>
          <p:cNvSpPr/>
          <p:nvPr/>
        </p:nvSpPr>
        <p:spPr>
          <a:xfrm>
            <a:off x="2032000" y="3048000"/>
            <a:ext cx="5583750" cy="3063025"/>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308200" y="308300"/>
            <a:ext cx="9630774" cy="990149"/>
          </a:xfrm>
          <a:prstGeom prst="rect">
            <a:avLst/>
          </a:prstGeom>
        </p:spPr>
        <p:txBody>
          <a:bodyPr lIns="38100" tIns="38100" rIns="38100" bIns="38100" anchor="t" anchorCtr="0">
            <a:noAutofit/>
          </a:bodyPr>
          <a:lstStyle/>
          <a:p>
            <a:pPr rtl="0">
              <a:lnSpc>
                <a:spcPct val="100000"/>
              </a:lnSpc>
              <a:buNone/>
            </a:pPr>
            <a:r>
              <a:rPr lang="en-US" sz="4266">
                <a:solidFill>
                  <a:srgbClr val="FFFFFF"/>
                </a:solidFill>
                <a:latin typeface="Arial"/>
                <a:ea typeface="Arial"/>
                <a:cs typeface="Arial"/>
                <a:sym typeface="Arial"/>
              </a:rPr>
              <a:t>#5 - </a:t>
            </a:r>
            <a:r>
              <a:rPr lang="en-US" sz="4266">
                <a:solidFill>
                  <a:srgbClr val="999999"/>
                </a:solidFill>
                <a:latin typeface="Arial"/>
                <a:ea typeface="Arial"/>
                <a:cs typeface="Arial"/>
                <a:sym typeface="Arial"/>
              </a:rPr>
              <a:t>(re)</a:t>
            </a:r>
            <a:r>
              <a:rPr lang="en-US" sz="4266">
                <a:solidFill>
                  <a:srgbClr val="FFFFFF"/>
                </a:solidFill>
                <a:latin typeface="Arial"/>
                <a:ea typeface="Arial"/>
                <a:cs typeface="Arial"/>
                <a:sym typeface="Arial"/>
              </a:rPr>
              <a:t>View &amp; Discuss Video </a:t>
            </a:r>
          </a:p>
        </p:txBody>
      </p:sp>
      <p:sp>
        <p:nvSpPr>
          <p:cNvPr id="59" name="Shape 59"/>
          <p:cNvSpPr txBox="1">
            <a:spLocks noGrp="1"/>
          </p:cNvSpPr>
          <p:nvPr>
            <p:ph type="body" idx="1"/>
          </p:nvPr>
        </p:nvSpPr>
        <p:spPr>
          <a:xfrm>
            <a:off x="391750" y="1019475"/>
            <a:ext cx="8884099" cy="190672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Voicethread lets you add video, upload a clip;</a:t>
            </a:r>
          </a:p>
          <a:p>
            <a:pPr rtl="0">
              <a:lnSpc>
                <a:spcPct val="100000"/>
              </a:lnSpc>
              <a:buNone/>
            </a:pPr>
            <a:r>
              <a:rPr lang="en-US" sz="2666">
                <a:solidFill>
                  <a:srgbClr val="FFFFFF"/>
                </a:solidFill>
                <a:latin typeface="Arial"/>
                <a:ea typeface="Arial"/>
                <a:cs typeface="Arial"/>
                <a:sym typeface="Arial"/>
              </a:rPr>
              <a:t>comment, review and discuss.....</a:t>
            </a:r>
          </a:p>
        </p:txBody>
      </p:sp>
      <p:sp>
        <p:nvSpPr>
          <p:cNvPr id="60" name="Shape 60"/>
          <p:cNvSpPr/>
          <p:nvPr/>
        </p:nvSpPr>
        <p:spPr>
          <a:xfrm>
            <a:off x="407275" y="2092175"/>
            <a:ext cx="5435775" cy="4056850"/>
          </a:xfrm>
          <a:prstGeom prst="rect">
            <a:avLst/>
          </a:prstGeom>
          <a:blipFill>
            <a:blip r:embed="rId4"/>
            <a:stretch>
              <a:fillRect/>
            </a:stretch>
          </a:blipFill>
        </p:spPr>
      </p:sp>
      <p:sp>
        <p:nvSpPr>
          <p:cNvPr id="61" name="Shape 61"/>
          <p:cNvSpPr txBox="1"/>
          <p:nvPr/>
        </p:nvSpPr>
        <p:spPr>
          <a:xfrm>
            <a:off x="401950" y="6210500"/>
            <a:ext cx="7796600" cy="1991774"/>
          </a:xfrm>
          <a:prstGeom prst="rect">
            <a:avLst/>
          </a:prstGeom>
        </p:spPr>
        <p:txBody>
          <a:bodyPr lIns="38100" tIns="38100" rIns="38100" bIns="38100" anchor="t" anchorCtr="0">
            <a:noAutofit/>
          </a:bodyPr>
          <a:lstStyle/>
          <a:p>
            <a:pPr rtl="0">
              <a:lnSpc>
                <a:spcPct val="100000"/>
              </a:lnSpc>
              <a:buNone/>
            </a:pPr>
            <a:r>
              <a:rPr lang="en-US" sz="2666">
                <a:solidFill>
                  <a:srgbClr val="999999"/>
                </a:solidFill>
                <a:latin typeface="Arial"/>
                <a:ea typeface="Arial"/>
                <a:cs typeface="Arial"/>
                <a:sym typeface="Arial"/>
              </a:rPr>
              <a:t>
</a:t>
            </a:r>
            <a:r>
              <a:rPr lang="en-US" sz="2133">
                <a:solidFill>
                  <a:srgbClr val="999999"/>
                </a:solidFill>
                <a:latin typeface="Arial"/>
                <a:ea typeface="Arial"/>
                <a:cs typeface="Arial"/>
                <a:sym typeface="Arial"/>
              </a:rPr>
              <a:t>Clip source: </a:t>
            </a:r>
            <a:r>
              <a:rPr lang="en-US" sz="2133" u="sng">
                <a:solidFill>
                  <a:srgbClr val="3D85C6"/>
                </a:solidFill>
                <a:latin typeface="Arial"/>
                <a:ea typeface="Arial"/>
                <a:cs typeface="Arial"/>
                <a:sym typeface="Arial"/>
                <a:hlinkClick r:id="rId5"/>
              </a:rPr>
              <a:t>Newsfilm Online</a:t>
            </a:r>
            <a:r>
              <a:rPr lang="en-US" sz="2133">
                <a:solidFill>
                  <a:srgbClr val="999999"/>
                </a:solidFill>
                <a:latin typeface="Arial"/>
                <a:ea typeface="Arial"/>
                <a:cs typeface="Arial"/>
                <a:sym typeface="Arial"/>
              </a:rPr>
              <a:t> </a:t>
            </a:r>
          </a:p>
          <a:p>
            <a:pPr rtl="0">
              <a:lnSpc>
                <a:spcPct val="100000"/>
              </a:lnSpc>
              <a:buNone/>
            </a:pPr>
            <a:r>
              <a:rPr lang="en-US" sz="2133" u="sng">
                <a:solidFill>
                  <a:srgbClr val="3D85C6"/>
                </a:solidFill>
                <a:latin typeface="Arial"/>
                <a:ea typeface="Arial"/>
                <a:cs typeface="Arial"/>
                <a:sym typeface="Arial"/>
                <a:hlinkClick r:id="rId6"/>
              </a:rPr>
              <a:t>@theokk</a:t>
            </a:r>
            <a:r>
              <a:rPr lang="en-US" sz="2133">
                <a:solidFill>
                  <a:srgbClr val="000000"/>
                </a:solidFill>
                <a:latin typeface="Arial"/>
                <a:ea typeface="Arial"/>
                <a:cs typeface="Arial"/>
                <a:sym typeface="Arial"/>
              </a:rPr>
              <a:t>  </a:t>
            </a:r>
            <a:r>
              <a:rPr lang="en-US" sz="2133" u="sng">
                <a:solidFill>
                  <a:srgbClr val="3D85C6"/>
                </a:solidFill>
                <a:latin typeface="Arial"/>
                <a:ea typeface="Arial"/>
                <a:cs typeface="Arial"/>
                <a:sym typeface="Arial"/>
                <a:hlinkClick r:id="rId7"/>
              </a:rPr>
              <a:t>Theo Kuechel</a:t>
            </a:r>
          </a:p>
        </p:txBody>
      </p:sp>
      <p:sp>
        <p:nvSpPr>
          <p:cNvPr id="62" name="Shape 62"/>
          <p:cNvSpPr txBox="1"/>
          <p:nvPr/>
        </p:nvSpPr>
        <p:spPr>
          <a:xfrm>
            <a:off x="5971225" y="6639625"/>
            <a:ext cx="4104174" cy="922850"/>
          </a:xfrm>
          <a:prstGeom prst="rect">
            <a:avLst/>
          </a:prstGeom>
        </p:spPr>
        <p:txBody>
          <a:bodyPr lIns="38100" tIns="38100" rIns="38100" bIns="38100" anchor="t" anchorCtr="0">
            <a:noAutofit/>
          </a:bodyPr>
          <a:lstStyle/>
          <a:p>
            <a:pPr rtl="0">
              <a:lnSpc>
                <a:spcPct val="100000"/>
              </a:lnSpc>
              <a:buNone/>
            </a:pPr>
            <a:r>
              <a:rPr lang="en-US" sz="1866">
                <a:solidFill>
                  <a:srgbClr val="FFFFFF"/>
                </a:solidFill>
                <a:latin typeface="arial"/>
                <a:ea typeface="arial"/>
                <a:cs typeface="arial"/>
                <a:sym typeface="arial"/>
              </a:rPr>
              <a:t>Very useful for satisfying the needs of The </a:t>
            </a:r>
            <a:r>
              <a:rPr lang="en-US" sz="1866" u="sng">
                <a:solidFill>
                  <a:srgbClr val="FFFFFF"/>
                </a:solidFill>
                <a:latin typeface="arial"/>
                <a:ea typeface="arial"/>
                <a:cs typeface="arial"/>
                <a:sym typeface="arial"/>
                <a:hlinkClick r:id="rId8"/>
              </a:rPr>
              <a:t>Primary Framework Year 5 Narrative Unit 5.</a:t>
            </a:r>
          </a:p>
        </p:txBody>
      </p:sp>
      <p:sp>
        <p:nvSpPr>
          <p:cNvPr id="63" name="Shape 63"/>
          <p:cNvSpPr/>
          <p:nvPr/>
        </p:nvSpPr>
        <p:spPr>
          <a:xfrm>
            <a:off x="5708275" y="1812225"/>
            <a:ext cx="3641174" cy="2329924"/>
          </a:xfrm>
          <a:custGeom>
            <a:avLst/>
            <a:gdLst/>
            <a:ahLst/>
            <a:cxnLst/>
            <a:rect l="0" t="0" r="0" b="0"/>
            <a:pathLst>
              <a:path w="21600" h="21600" extrusionOk="0">
                <a:moveTo>
                  <a:pt x="21600" y="8628"/>
                </a:moveTo>
                <a:cubicBezTo>
                  <a:pt x="21600" y="3863"/>
                  <a:pt x="16763" y="0"/>
                  <a:pt x="10799" y="0"/>
                </a:cubicBezTo>
                <a:cubicBezTo>
                  <a:pt x="4833" y="0"/>
                  <a:pt x="0" y="3863"/>
                  <a:pt x="0" y="8628"/>
                </a:cubicBezTo>
                <a:cubicBezTo>
                  <a:pt x="0" y="12311"/>
                  <a:pt x="2883" y="15453"/>
                  <a:pt x="6947" y="16693"/>
                </a:cubicBezTo>
                <a:cubicBezTo>
                  <a:pt x="7371" y="16821"/>
                  <a:pt x="7356" y="19211"/>
                  <a:pt x="5803" y="21600"/>
                </a:cubicBezTo>
                <a:cubicBezTo>
                  <a:pt x="8571" y="20513"/>
                  <a:pt x="9126" y="17161"/>
                  <a:pt x="9574" y="17203"/>
                </a:cubicBezTo>
                <a:cubicBezTo>
                  <a:pt x="9976" y="17238"/>
                  <a:pt x="10384" y="17257"/>
                  <a:pt x="10799" y="17257"/>
                </a:cubicBezTo>
                <a:cubicBezTo>
                  <a:pt x="16763" y="17257"/>
                  <a:pt x="21600" y="13394"/>
                  <a:pt x="21600" y="8628"/>
                </a:cubicBezTo>
                <a:close/>
              </a:path>
            </a:pathLst>
          </a:custGeom>
          <a:solidFill>
            <a:srgbClr val="FFFFFF"/>
          </a:solidFill>
          <a:ln w="12700" cap="flat">
            <a:solidFill>
              <a:srgbClr val="000000"/>
            </a:solidFill>
            <a:prstDash val="solid"/>
            <a:round/>
            <a:headEnd type="none" w="med" len="med"/>
            <a:tailEnd type="none" w="med" len="med"/>
          </a:ln>
        </p:spPr>
      </p:sp>
      <p:sp>
        <p:nvSpPr>
          <p:cNvPr id="64" name="Shape 64"/>
          <p:cNvSpPr txBox="1"/>
          <p:nvPr/>
        </p:nvSpPr>
        <p:spPr>
          <a:xfrm>
            <a:off x="6648575" y="2158250"/>
            <a:ext cx="2178849" cy="1484524"/>
          </a:xfrm>
          <a:prstGeom prst="rect">
            <a:avLst/>
          </a:prstGeom>
        </p:spPr>
        <p:txBody>
          <a:bodyPr lIns="38100" tIns="38100" rIns="38100" bIns="38100" anchor="t" anchorCtr="0">
            <a:noAutofit/>
          </a:bodyPr>
          <a:lstStyle/>
          <a:p>
            <a:pPr rtl="0">
              <a:lnSpc>
                <a:spcPct val="100000"/>
              </a:lnSpc>
              <a:buNone/>
            </a:pPr>
            <a:r>
              <a:rPr lang="en-US" sz="2666" u="sng">
                <a:solidFill>
                  <a:srgbClr val="0000FF"/>
                </a:solidFill>
                <a:latin typeface="Arial"/>
                <a:ea typeface="Arial"/>
                <a:cs typeface="Arial"/>
                <a:sym typeface="Arial"/>
                <a:hlinkClick r:id="rId9"/>
              </a:rPr>
              <a:t>Link to example</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FFFFFF"/>
                </a:solidFill>
                <a:latin typeface="Arial"/>
                <a:ea typeface="Arial"/>
                <a:cs typeface="Arial"/>
                <a:sym typeface="Arial"/>
              </a:rPr>
              <a:t>#6 - Getting Setup</a:t>
            </a:r>
          </a:p>
        </p:txBody>
      </p:sp>
      <p:sp>
        <p:nvSpPr>
          <p:cNvPr id="70" name="Shape 70"/>
          <p:cNvSpPr txBox="1">
            <a:spLocks noGrp="1"/>
          </p:cNvSpPr>
          <p:nvPr>
            <p:ph type="body" idx="1"/>
          </p:nvPr>
        </p:nvSpPr>
        <p:spPr>
          <a:xfrm>
            <a:off x="391750" y="1019475"/>
            <a:ext cx="8884099" cy="2163849"/>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A general tip on getting setup. Create one account for your class, then create 'Identities' for each pupil. These identities need an image (or avatar) to help identify them. When commenting, children select their identity, so their comments are tagged as coming from them.</a:t>
            </a:r>
          </a:p>
        </p:txBody>
      </p:sp>
      <p:sp>
        <p:nvSpPr>
          <p:cNvPr id="71" name="Shape 71"/>
          <p:cNvSpPr txBox="1"/>
          <p:nvPr/>
        </p:nvSpPr>
        <p:spPr>
          <a:xfrm>
            <a:off x="7322900" y="6907000"/>
            <a:ext cx="2566575" cy="522050"/>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Chris Thomas</a:t>
            </a:r>
          </a:p>
        </p:txBody>
      </p:sp>
      <p:sp>
        <p:nvSpPr>
          <p:cNvPr id="72" name="Shape 72"/>
          <p:cNvSpPr/>
          <p:nvPr/>
        </p:nvSpPr>
        <p:spPr>
          <a:xfrm>
            <a:off x="0" y="3454375"/>
            <a:ext cx="5870125" cy="4433225"/>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01950" y="302650"/>
            <a:ext cx="9632275" cy="984174"/>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#7 - Revision/review text</a:t>
            </a:r>
          </a:p>
        </p:txBody>
      </p:sp>
      <p:sp>
        <p:nvSpPr>
          <p:cNvPr id="78" name="Shape 78"/>
          <p:cNvSpPr txBox="1">
            <a:spLocks noGrp="1"/>
          </p:cNvSpPr>
          <p:nvPr>
            <p:ph type="body" idx="1"/>
          </p:nvPr>
        </p:nvSpPr>
        <p:spPr>
          <a:xfrm>
            <a:off x="300025" y="1417650"/>
            <a:ext cx="9622499" cy="5569674"/>
          </a:xfrm>
          <a:prstGeom prst="rect">
            <a:avLst/>
          </a:prstGeom>
        </p:spPr>
        <p:txBody>
          <a:bodyPr lIns="38100" tIns="38100" rIns="38100" bIns="38100" anchor="t" anchorCtr="0">
            <a:noAutofit/>
          </a:bodyPr>
          <a:lstStyle/>
          <a:p>
            <a:pPr rtl="0">
              <a:lnSpc>
                <a:spcPct val="100000"/>
              </a:lnSpc>
              <a:buNone/>
            </a:pPr>
            <a:r>
              <a:rPr lang="en-US" sz="2666">
                <a:solidFill>
                  <a:srgbClr val="FFFFFF"/>
                </a:solidFill>
                <a:latin typeface="Arial"/>
                <a:ea typeface="Arial"/>
                <a:cs typeface="Arial"/>
                <a:sym typeface="Arial"/>
              </a:rPr>
              <a:t>Provide picture/exert from studied text describing main character for students to comment on in character of other protaganists - can do the same for all key characters so students get a balanced idea of personalities and relationships and how this affects the plot.</a:t>
            </a:r>
            <a:r>
              <a:rPr lang="en-US" sz="2666">
                <a:solidFill>
                  <a:srgbClr val="000000"/>
                </a:solidFill>
                <a:latin typeface="Arial"/>
                <a:ea typeface="Arial"/>
                <a:cs typeface="Arial"/>
                <a:sym typeface="Arial"/>
              </a:rPr>
              <a:t>  </a:t>
            </a:r>
          </a:p>
          <a:p>
            <a:pPr rtl="0">
              <a:lnSpc>
                <a:spcPct val="100000"/>
              </a:lnSpc>
              <a:buNone/>
            </a:pPr>
            <a:r>
              <a:rPr lang="en-US" sz="2666">
                <a:solidFill>
                  <a:srgbClr val="000000"/>
                </a:solidFill>
                <a:latin typeface="Arial"/>
                <a:ea typeface="Arial"/>
                <a:cs typeface="Arial"/>
                <a:sym typeface="Arial"/>
              </a:rPr>
              <a:t> </a:t>
            </a:r>
          </a:p>
          <a:p>
            <a:pPr rtl="0">
              <a:lnSpc>
                <a:spcPct val="100000"/>
              </a:lnSpc>
              <a:buNone/>
            </a:pPr>
            <a:r>
              <a:rPr lang="en-US" sz="2666">
                <a:solidFill>
                  <a:srgbClr val="FFFFFF"/>
                </a:solidFill>
                <a:latin typeface="Arial"/>
                <a:ea typeface="Arial"/>
                <a:cs typeface="Arial"/>
                <a:sym typeface="Arial"/>
              </a:rPr>
              <a:t>Bev Humphrey</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00575" y="300575"/>
            <a:ext cx="9619975" cy="977974"/>
          </a:xfrm>
          <a:prstGeom prst="rect">
            <a:avLst/>
          </a:prstGeom>
        </p:spPr>
        <p:txBody>
          <a:bodyPr lIns="38100" tIns="38100" rIns="38100" bIns="38100" anchor="t" anchorCtr="0">
            <a:noAutofit/>
          </a:bodyPr>
          <a:lstStyle/>
          <a:p>
            <a:pPr rtl="0">
              <a:lnSpc>
                <a:spcPct val="100000"/>
              </a:lnSpc>
              <a:buNone/>
            </a:pPr>
            <a:r>
              <a:rPr lang="en-US" sz="5333">
                <a:solidFill>
                  <a:srgbClr val="F3F3F3"/>
                </a:solidFill>
                <a:latin typeface="Arial"/>
                <a:ea typeface="Arial"/>
                <a:cs typeface="Arial"/>
                <a:sym typeface="Arial"/>
              </a:rPr>
              <a:t>#8 - MFL Language teaching </a:t>
            </a:r>
          </a:p>
        </p:txBody>
      </p:sp>
      <p:sp>
        <p:nvSpPr>
          <p:cNvPr id="84" name="Shape 84"/>
          <p:cNvSpPr txBox="1"/>
          <p:nvPr/>
        </p:nvSpPr>
        <p:spPr>
          <a:xfrm>
            <a:off x="7620000" y="6793350"/>
            <a:ext cx="2042250" cy="425849"/>
          </a:xfrm>
          <a:prstGeom prst="rect">
            <a:avLst/>
          </a:prstGeom>
        </p:spPr>
        <p:txBody>
          <a:bodyPr lIns="38100" tIns="38100" rIns="38100" bIns="38100" anchor="t" anchorCtr="0">
            <a:noAutofit/>
          </a:bodyPr>
          <a:lstStyle/>
          <a:p>
            <a:pPr rtl="0">
              <a:lnSpc>
                <a:spcPct val="100000"/>
              </a:lnSpc>
              <a:buNone/>
            </a:pPr>
            <a:r>
              <a:rPr lang="en-US" sz="1600" u="sng">
                <a:solidFill>
                  <a:srgbClr val="0000FF"/>
                </a:solidFill>
                <a:latin typeface="Arial"/>
                <a:ea typeface="Arial"/>
                <a:cs typeface="Arial"/>
                <a:sym typeface="Arial"/>
                <a:hlinkClick r:id="rId4"/>
              </a:rPr>
              <a:t>Kevin Mc Laughlin</a:t>
            </a:r>
          </a:p>
        </p:txBody>
      </p:sp>
      <p:sp>
        <p:nvSpPr>
          <p:cNvPr id="85" name="Shape 85"/>
          <p:cNvSpPr txBox="1">
            <a:spLocks noGrp="1"/>
          </p:cNvSpPr>
          <p:nvPr>
            <p:ph type="body" idx="1"/>
          </p:nvPr>
        </p:nvSpPr>
        <p:spPr>
          <a:xfrm>
            <a:off x="198525" y="1398075"/>
            <a:ext cx="4382850" cy="5584575"/>
          </a:xfrm>
          <a:prstGeom prst="rect">
            <a:avLst/>
          </a:prstGeom>
        </p:spPr>
        <p:txBody>
          <a:bodyPr lIns="38100" tIns="38100" rIns="38100" bIns="38100" anchor="t" anchorCtr="0">
            <a:noAutofit/>
          </a:bodyPr>
          <a:lstStyle/>
          <a:p>
            <a:pPr rtl="0">
              <a:lnSpc>
                <a:spcPct val="100000"/>
              </a:lnSpc>
              <a:buNone/>
            </a:pPr>
            <a:r>
              <a:rPr lang="en-US" sz="2400">
                <a:solidFill>
                  <a:srgbClr val="FFFFFF"/>
                </a:solidFill>
                <a:latin typeface="arial"/>
                <a:ea typeface="arial"/>
                <a:cs typeface="arial"/>
                <a:sym typeface="arial"/>
              </a:rPr>
              <a:t>Depending on the MFL you are studying import a video from YouTube or a similar site and ask your students to discuss it, also link to pictures of a similar theme for further discussion. </a:t>
            </a:r>
          </a:p>
          <a:p>
            <a:endParaRPr lang="en-US" sz="2400">
              <a:solidFill>
                <a:srgbClr val="FFFFFF"/>
              </a:solidFill>
              <a:latin typeface="arial"/>
              <a:ea typeface="arial"/>
              <a:cs typeface="arial"/>
              <a:sym typeface="arial"/>
            </a:endParaRPr>
          </a:p>
          <a:p>
            <a:pPr rtl="0">
              <a:lnSpc>
                <a:spcPct val="100000"/>
              </a:lnSpc>
              <a:buNone/>
            </a:pPr>
            <a:r>
              <a:rPr lang="en-US" sz="2400">
                <a:solidFill>
                  <a:srgbClr val="FFFFFF"/>
                </a:solidFill>
                <a:latin typeface="arial"/>
                <a:ea typeface="arial"/>
                <a:cs typeface="arial"/>
                <a:sym typeface="arial"/>
              </a:rPr>
              <a:t>The students can speak and write notes in the language they are studying. </a:t>
            </a:r>
          </a:p>
          <a:p>
            <a:endParaRPr lang="en-US" sz="2400">
              <a:solidFill>
                <a:srgbClr val="FFFFFF"/>
              </a:solidFill>
              <a:latin typeface="arial"/>
              <a:ea typeface="arial"/>
              <a:cs typeface="arial"/>
              <a:sym typeface="arial"/>
            </a:endParaRPr>
          </a:p>
          <a:p>
            <a:endParaRPr lang="en-US" sz="2400">
              <a:solidFill>
                <a:srgbClr val="FFFFFF"/>
              </a:solidFill>
              <a:latin typeface="arial"/>
              <a:ea typeface="arial"/>
              <a:cs typeface="arial"/>
              <a:sym typeface="arial"/>
            </a:endParaRPr>
          </a:p>
          <a:p>
            <a:pPr rtl="0">
              <a:lnSpc>
                <a:spcPct val="100000"/>
              </a:lnSpc>
              <a:buNone/>
            </a:pPr>
            <a:r>
              <a:rPr lang="en-US" sz="2400">
                <a:solidFill>
                  <a:srgbClr val="FFFFFF"/>
                </a:solidFill>
                <a:latin typeface="arial"/>
                <a:ea typeface="arial"/>
                <a:cs typeface="arial"/>
                <a:sym typeface="arial"/>
              </a:rPr>
              <a:t>Here's an example of what my class started</a:t>
            </a:r>
            <a:r>
              <a:rPr lang="en-US" sz="2400">
                <a:solidFill>
                  <a:srgbClr val="000000"/>
                </a:solidFill>
                <a:latin typeface="arial"/>
                <a:ea typeface="arial"/>
                <a:cs typeface="arial"/>
                <a:sym typeface="arial"/>
              </a:rPr>
              <a:t> </a:t>
            </a:r>
          </a:p>
          <a:p>
            <a:pPr rtl="0">
              <a:lnSpc>
                <a:spcPct val="100000"/>
              </a:lnSpc>
              <a:buNone/>
            </a:pPr>
            <a:r>
              <a:rPr lang="en-US" sz="1866" u="sng">
                <a:solidFill>
                  <a:srgbClr val="1C51A8"/>
                </a:solidFill>
                <a:latin typeface="arial"/>
                <a:ea typeface="arial"/>
                <a:cs typeface="arial"/>
                <a:sym typeface="arial"/>
                <a:hlinkClick r:id="rId5"/>
              </a:rPr>
              <a:t>http://voicethread.com/share/515481/</a:t>
            </a:r>
          </a:p>
        </p:txBody>
      </p:sp>
      <p:sp>
        <p:nvSpPr>
          <p:cNvPr id="86" name="Shape 86"/>
          <p:cNvSpPr/>
          <p:nvPr/>
        </p:nvSpPr>
        <p:spPr>
          <a:xfrm>
            <a:off x="4572000" y="2133600"/>
            <a:ext cx="5158524" cy="4359399"/>
          </a:xfrm>
          <a:prstGeom prst="rect">
            <a:avLst/>
          </a:prstGeom>
          <a:blipFill>
            <a:blip r:embed="rId6"/>
            <a:stretch>
              <a:fillRect/>
            </a:stretch>
          </a:blipFill>
        </p:spPr>
      </p:sp>
      <p:sp>
        <p:nvSpPr>
          <p:cNvPr id="87" name="Shape 87"/>
          <p:cNvSpPr/>
          <p:nvPr/>
        </p:nvSpPr>
        <p:spPr>
          <a:xfrm>
            <a:off x="2032000" y="1524000"/>
            <a:ext cx="12700" cy="1270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1306</Words>
  <Application>Microsoft Macintosh PowerPoint</Application>
  <PresentationFormat>Custom</PresentationFormat>
  <Paragraphs>191</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Custom Theme</vt:lpstr>
      <vt:lpstr>26 Interesting Ways* to use Voicethread in the Classroom</vt:lpstr>
      <vt:lpstr>#1 - Mystery Places</vt:lpstr>
      <vt:lpstr>#2 - Six Hat Thinking</vt:lpstr>
      <vt:lpstr>#3 - Peer Review Artwork</vt:lpstr>
      <vt:lpstr>#4 - Inspecting Artwork</vt:lpstr>
      <vt:lpstr>#5 - (re)View &amp; Discuss Video </vt:lpstr>
      <vt:lpstr>#6 - Getting Setup</vt:lpstr>
      <vt:lpstr>#7 - Revision/review text</vt:lpstr>
      <vt:lpstr>#8 - MFL Language teaching </vt:lpstr>
      <vt:lpstr>#9 - Reviews</vt:lpstr>
      <vt:lpstr>#10 - What are they thinking?</vt:lpstr>
      <vt:lpstr>#11 - Practice source technique</vt:lpstr>
      <vt:lpstr>#12 - Collaborative play scripts</vt:lpstr>
      <vt:lpstr>#13 - Write "Important" Poems</vt:lpstr>
      <vt:lpstr>#14 - Digital Portfolios</vt:lpstr>
      <vt:lpstr>#15 - Improve Writing</vt:lpstr>
      <vt:lpstr>#16 - Geography/PSHCE</vt:lpstr>
      <vt:lpstr># 17 - Perform a poem </vt:lpstr>
      <vt:lpstr># 18 - Describe an Experiment</vt:lpstr>
      <vt:lpstr># 19 - Describe a Process</vt:lpstr>
      <vt:lpstr># 20 - Describing Probability</vt:lpstr>
      <vt:lpstr># 21 - The Adventures of...............</vt:lpstr>
      <vt:lpstr># 22 - Interpreting Graphs</vt:lpstr>
      <vt:lpstr>#23 Ask for feedback on speeches</vt:lpstr>
      <vt:lpstr>#24 - Real experience</vt:lpstr>
      <vt:lpstr># 25</vt:lpstr>
      <vt:lpstr># 26 - Make a Comparison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26 Interesting Ways* to use Voicethread in the Classroom</dc:title>
  <cp:lastModifiedBy>ahisd ahisd</cp:lastModifiedBy>
  <cp:revision>1</cp:revision>
  <dcterms:modified xsi:type="dcterms:W3CDTF">2013-09-16T20:16:12Z</dcterms:modified>
</cp:coreProperties>
</file>